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2" r:id="rId3"/>
    <p:sldId id="263" r:id="rId4"/>
    <p:sldId id="264" r:id="rId5"/>
    <p:sldId id="265" r:id="rId6"/>
    <p:sldId id="266" r:id="rId7"/>
    <p:sldId id="267" r:id="rId8"/>
    <p:sldId id="269" r:id="rId9"/>
    <p:sldId id="274" r:id="rId10"/>
    <p:sldId id="275" r:id="rId11"/>
    <p:sldId id="273"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49" autoAdjust="0"/>
    <p:restoredTop sz="90095" autoAdjust="0"/>
  </p:normalViewPr>
  <p:slideViewPr>
    <p:cSldViewPr>
      <p:cViewPr>
        <p:scale>
          <a:sx n="70" d="100"/>
          <a:sy n="70" d="100"/>
        </p:scale>
        <p:origin x="-1386"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A186863-8D4D-40EB-A3E1-C08B107F5C48}" type="datetimeFigureOut">
              <a:rPr lang="ar-IQ" smtClean="0"/>
              <a:t>25/07/1442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26B56E0-A045-4CED-87D1-845DDB75C45E}" type="slidenum">
              <a:rPr lang="ar-IQ" smtClean="0"/>
              <a:t>‹#›</a:t>
            </a:fld>
            <a:endParaRPr lang="ar-IQ"/>
          </a:p>
        </p:txBody>
      </p:sp>
    </p:spTree>
    <p:extLst>
      <p:ext uri="{BB962C8B-B14F-4D97-AF65-F5344CB8AC3E}">
        <p14:creationId xmlns:p14="http://schemas.microsoft.com/office/powerpoint/2010/main" val="220268446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A186863-8D4D-40EB-A3E1-C08B107F5C48}" type="datetimeFigureOut">
              <a:rPr lang="ar-IQ" smtClean="0"/>
              <a:t>25/07/1442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26B56E0-A045-4CED-87D1-845DDB75C45E}" type="slidenum">
              <a:rPr lang="ar-IQ" smtClean="0"/>
              <a:t>‹#›</a:t>
            </a:fld>
            <a:endParaRPr lang="ar-IQ"/>
          </a:p>
        </p:txBody>
      </p:sp>
    </p:spTree>
    <p:extLst>
      <p:ext uri="{BB962C8B-B14F-4D97-AF65-F5344CB8AC3E}">
        <p14:creationId xmlns:p14="http://schemas.microsoft.com/office/powerpoint/2010/main" val="3083569805"/>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A186863-8D4D-40EB-A3E1-C08B107F5C48}" type="datetimeFigureOut">
              <a:rPr lang="ar-IQ" smtClean="0"/>
              <a:t>25/07/1442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26B56E0-A045-4CED-87D1-845DDB75C45E}" type="slidenum">
              <a:rPr lang="ar-IQ" smtClean="0"/>
              <a:t>‹#›</a:t>
            </a:fld>
            <a:endParaRPr lang="ar-IQ"/>
          </a:p>
        </p:txBody>
      </p:sp>
    </p:spTree>
    <p:extLst>
      <p:ext uri="{BB962C8B-B14F-4D97-AF65-F5344CB8AC3E}">
        <p14:creationId xmlns:p14="http://schemas.microsoft.com/office/powerpoint/2010/main" val="378112417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A186863-8D4D-40EB-A3E1-C08B107F5C48}" type="datetimeFigureOut">
              <a:rPr lang="ar-IQ" smtClean="0"/>
              <a:t>25/07/1442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26B56E0-A045-4CED-87D1-845DDB75C45E}" type="slidenum">
              <a:rPr lang="ar-IQ" smtClean="0"/>
              <a:t>‹#›</a:t>
            </a:fld>
            <a:endParaRPr lang="ar-IQ"/>
          </a:p>
        </p:txBody>
      </p:sp>
    </p:spTree>
    <p:extLst>
      <p:ext uri="{BB962C8B-B14F-4D97-AF65-F5344CB8AC3E}">
        <p14:creationId xmlns:p14="http://schemas.microsoft.com/office/powerpoint/2010/main" val="296667232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A186863-8D4D-40EB-A3E1-C08B107F5C48}" type="datetimeFigureOut">
              <a:rPr lang="ar-IQ" smtClean="0"/>
              <a:t>25/07/1442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26B56E0-A045-4CED-87D1-845DDB75C45E}" type="slidenum">
              <a:rPr lang="ar-IQ" smtClean="0"/>
              <a:t>‹#›</a:t>
            </a:fld>
            <a:endParaRPr lang="ar-IQ"/>
          </a:p>
        </p:txBody>
      </p:sp>
    </p:spTree>
    <p:extLst>
      <p:ext uri="{BB962C8B-B14F-4D97-AF65-F5344CB8AC3E}">
        <p14:creationId xmlns:p14="http://schemas.microsoft.com/office/powerpoint/2010/main" val="16038177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A186863-8D4D-40EB-A3E1-C08B107F5C48}" type="datetimeFigureOut">
              <a:rPr lang="ar-IQ" smtClean="0"/>
              <a:t>25/07/1442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26B56E0-A045-4CED-87D1-845DDB75C45E}" type="slidenum">
              <a:rPr lang="ar-IQ" smtClean="0"/>
              <a:t>‹#›</a:t>
            </a:fld>
            <a:endParaRPr lang="ar-IQ"/>
          </a:p>
        </p:txBody>
      </p:sp>
    </p:spTree>
    <p:extLst>
      <p:ext uri="{BB962C8B-B14F-4D97-AF65-F5344CB8AC3E}">
        <p14:creationId xmlns:p14="http://schemas.microsoft.com/office/powerpoint/2010/main" val="2191988576"/>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A186863-8D4D-40EB-A3E1-C08B107F5C48}" type="datetimeFigureOut">
              <a:rPr lang="ar-IQ" smtClean="0"/>
              <a:t>25/07/1442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26B56E0-A045-4CED-87D1-845DDB75C45E}" type="slidenum">
              <a:rPr lang="ar-IQ" smtClean="0"/>
              <a:t>‹#›</a:t>
            </a:fld>
            <a:endParaRPr lang="ar-IQ"/>
          </a:p>
        </p:txBody>
      </p:sp>
    </p:spTree>
    <p:extLst>
      <p:ext uri="{BB962C8B-B14F-4D97-AF65-F5344CB8AC3E}">
        <p14:creationId xmlns:p14="http://schemas.microsoft.com/office/powerpoint/2010/main" val="1584874068"/>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A186863-8D4D-40EB-A3E1-C08B107F5C48}" type="datetimeFigureOut">
              <a:rPr lang="ar-IQ" smtClean="0"/>
              <a:t>25/07/1442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26B56E0-A045-4CED-87D1-845DDB75C45E}" type="slidenum">
              <a:rPr lang="ar-IQ" smtClean="0"/>
              <a:t>‹#›</a:t>
            </a:fld>
            <a:endParaRPr lang="ar-IQ"/>
          </a:p>
        </p:txBody>
      </p:sp>
    </p:spTree>
    <p:extLst>
      <p:ext uri="{BB962C8B-B14F-4D97-AF65-F5344CB8AC3E}">
        <p14:creationId xmlns:p14="http://schemas.microsoft.com/office/powerpoint/2010/main" val="94047912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A186863-8D4D-40EB-A3E1-C08B107F5C48}" type="datetimeFigureOut">
              <a:rPr lang="ar-IQ" smtClean="0"/>
              <a:t>25/07/1442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26B56E0-A045-4CED-87D1-845DDB75C45E}" type="slidenum">
              <a:rPr lang="ar-IQ" smtClean="0"/>
              <a:t>‹#›</a:t>
            </a:fld>
            <a:endParaRPr lang="ar-IQ"/>
          </a:p>
        </p:txBody>
      </p:sp>
    </p:spTree>
    <p:extLst>
      <p:ext uri="{BB962C8B-B14F-4D97-AF65-F5344CB8AC3E}">
        <p14:creationId xmlns:p14="http://schemas.microsoft.com/office/powerpoint/2010/main" val="44387004"/>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A186863-8D4D-40EB-A3E1-C08B107F5C48}" type="datetimeFigureOut">
              <a:rPr lang="ar-IQ" smtClean="0"/>
              <a:t>25/07/1442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26B56E0-A045-4CED-87D1-845DDB75C45E}" type="slidenum">
              <a:rPr lang="ar-IQ" smtClean="0"/>
              <a:t>‹#›</a:t>
            </a:fld>
            <a:endParaRPr lang="ar-IQ"/>
          </a:p>
        </p:txBody>
      </p:sp>
    </p:spTree>
    <p:extLst>
      <p:ext uri="{BB962C8B-B14F-4D97-AF65-F5344CB8AC3E}">
        <p14:creationId xmlns:p14="http://schemas.microsoft.com/office/powerpoint/2010/main" val="182832630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A186863-8D4D-40EB-A3E1-C08B107F5C48}" type="datetimeFigureOut">
              <a:rPr lang="ar-IQ" smtClean="0"/>
              <a:t>25/07/1442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26B56E0-A045-4CED-87D1-845DDB75C45E}" type="slidenum">
              <a:rPr lang="ar-IQ" smtClean="0"/>
              <a:t>‹#›</a:t>
            </a:fld>
            <a:endParaRPr lang="ar-IQ"/>
          </a:p>
        </p:txBody>
      </p:sp>
    </p:spTree>
    <p:extLst>
      <p:ext uri="{BB962C8B-B14F-4D97-AF65-F5344CB8AC3E}">
        <p14:creationId xmlns:p14="http://schemas.microsoft.com/office/powerpoint/2010/main" val="875201785"/>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A186863-8D4D-40EB-A3E1-C08B107F5C48}" type="datetimeFigureOut">
              <a:rPr lang="ar-IQ" smtClean="0"/>
              <a:t>25/07/1442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26B56E0-A045-4CED-87D1-845DDB75C45E}" type="slidenum">
              <a:rPr lang="ar-IQ" smtClean="0"/>
              <a:t>‹#›</a:t>
            </a:fld>
            <a:endParaRPr lang="ar-IQ"/>
          </a:p>
        </p:txBody>
      </p:sp>
    </p:spTree>
    <p:extLst>
      <p:ext uri="{BB962C8B-B14F-4D97-AF65-F5344CB8AC3E}">
        <p14:creationId xmlns:p14="http://schemas.microsoft.com/office/powerpoint/2010/main" val="4159985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2400" dirty="0">
                <a:solidFill>
                  <a:srgbClr val="00B050"/>
                </a:solidFill>
              </a:rPr>
              <a:t>وزارة التعليم العالي والبحث العلمي</a:t>
            </a:r>
            <a:br>
              <a:rPr lang="ar-IQ" sz="2400" dirty="0">
                <a:solidFill>
                  <a:srgbClr val="00B050"/>
                </a:solidFill>
              </a:rPr>
            </a:br>
            <a:r>
              <a:rPr lang="ar-IQ" sz="2400" dirty="0">
                <a:solidFill>
                  <a:srgbClr val="00B050"/>
                </a:solidFill>
              </a:rPr>
              <a:t>جامعة ديالى /كلية التربية للعلوم الانسانية </a:t>
            </a:r>
            <a:r>
              <a:rPr lang="ar-IQ" sz="2400" dirty="0" smtClean="0">
                <a:solidFill>
                  <a:srgbClr val="00B050"/>
                </a:solidFill>
              </a:rPr>
              <a:t/>
            </a:r>
            <a:br>
              <a:rPr lang="ar-IQ" sz="2400" dirty="0" smtClean="0">
                <a:solidFill>
                  <a:srgbClr val="00B050"/>
                </a:solidFill>
              </a:rPr>
            </a:br>
            <a:r>
              <a:rPr lang="ar-IQ" sz="2400" dirty="0" smtClean="0">
                <a:solidFill>
                  <a:srgbClr val="00B050"/>
                </a:solidFill>
              </a:rPr>
              <a:t>قسم </a:t>
            </a:r>
            <a:r>
              <a:rPr lang="ar-IQ" sz="2400" dirty="0">
                <a:solidFill>
                  <a:srgbClr val="00B050"/>
                </a:solidFill>
              </a:rPr>
              <a:t>الجغرافية</a:t>
            </a:r>
            <a:r>
              <a:rPr lang="ar-IQ" sz="3200" dirty="0">
                <a:solidFill>
                  <a:srgbClr val="00B050"/>
                </a:solidFill>
              </a:rPr>
              <a:t/>
            </a:r>
            <a:br>
              <a:rPr lang="ar-IQ" sz="3200" dirty="0">
                <a:solidFill>
                  <a:srgbClr val="00B050"/>
                </a:solidFill>
              </a:rPr>
            </a:br>
            <a:r>
              <a:rPr lang="ar-IQ" sz="2400" dirty="0">
                <a:solidFill>
                  <a:srgbClr val="FF0000"/>
                </a:solidFill>
                <a:cs typeface="Arial"/>
              </a:rPr>
              <a:t>المرحلىة الاولى/ الدراسة الصباحية /الشعب </a:t>
            </a:r>
            <a:r>
              <a:rPr lang="en-US" sz="2400" dirty="0">
                <a:solidFill>
                  <a:srgbClr val="FF0000"/>
                </a:solidFill>
              </a:rPr>
              <a:t>A+B+C</a:t>
            </a:r>
            <a:r>
              <a:rPr lang="ar-IQ" sz="4000" dirty="0">
                <a:solidFill>
                  <a:prstClr val="black"/>
                </a:solidFill>
              </a:rPr>
              <a:t/>
            </a:r>
            <a:br>
              <a:rPr lang="ar-IQ" sz="4000" dirty="0">
                <a:solidFill>
                  <a:prstClr val="black"/>
                </a:solidFill>
              </a:rPr>
            </a:br>
            <a:r>
              <a:rPr lang="ar-IQ" sz="4000" dirty="0" smtClean="0">
                <a:solidFill>
                  <a:srgbClr val="FF0000"/>
                </a:solidFill>
              </a:rPr>
              <a:t>الجيومورفولوجيا</a:t>
            </a:r>
            <a:br>
              <a:rPr lang="ar-IQ" sz="4000" dirty="0" smtClean="0">
                <a:solidFill>
                  <a:srgbClr val="FF0000"/>
                </a:solidFill>
              </a:rPr>
            </a:br>
            <a:r>
              <a:rPr lang="en-US" sz="4000" dirty="0" smtClean="0">
                <a:solidFill>
                  <a:srgbClr val="00B050"/>
                </a:solidFill>
              </a:rPr>
              <a:t>Geomorphology</a:t>
            </a:r>
            <a:endParaRPr lang="ar-IQ" sz="4000" dirty="0">
              <a:solidFill>
                <a:srgbClr val="FF0000"/>
              </a:solidFill>
              <a:latin typeface="+mn-lt"/>
              <a:ea typeface="+mn-ea"/>
              <a:cs typeface="+mn-cs"/>
            </a:endParaRPr>
          </a:p>
        </p:txBody>
      </p:sp>
      <p:sp>
        <p:nvSpPr>
          <p:cNvPr id="3" name="عنوان فرعي 2"/>
          <p:cNvSpPr>
            <a:spLocks noGrp="1"/>
          </p:cNvSpPr>
          <p:nvPr>
            <p:ph type="subTitle" idx="1"/>
          </p:nvPr>
        </p:nvSpPr>
        <p:spPr>
          <a:xfrm>
            <a:off x="1331640" y="3886200"/>
            <a:ext cx="6440760" cy="2135088"/>
          </a:xfrm>
        </p:spPr>
        <p:txBody>
          <a:bodyPr>
            <a:normAutofit fontScale="92500" lnSpcReduction="20000"/>
          </a:bodyPr>
          <a:lstStyle/>
          <a:p>
            <a:endParaRPr lang="ar-IQ" dirty="0" smtClean="0">
              <a:solidFill>
                <a:srgbClr val="FF0000"/>
              </a:solidFill>
            </a:endParaRPr>
          </a:p>
          <a:p>
            <a:pPr lvl="0" algn="r">
              <a:lnSpc>
                <a:spcPct val="115000"/>
              </a:lnSpc>
              <a:spcBef>
                <a:spcPts val="0"/>
              </a:spcBef>
              <a:tabLst>
                <a:tab pos="57150" algn="r"/>
              </a:tabLst>
            </a:pPr>
            <a:r>
              <a:rPr lang="ar-IQ" sz="1800" b="1" dirty="0" smtClean="0">
                <a:solidFill>
                  <a:srgbClr val="00B050"/>
                </a:solidFill>
                <a:ea typeface="Calibri"/>
                <a:cs typeface="Simplified Arabic"/>
              </a:rPr>
              <a:t>                         </a:t>
            </a:r>
            <a:r>
              <a:rPr lang="ar-AE" sz="3300" b="1" dirty="0" smtClean="0">
                <a:solidFill>
                  <a:srgbClr val="00B050"/>
                </a:solidFill>
                <a:ea typeface="Calibri"/>
                <a:cs typeface="Simplified Arabic"/>
              </a:rPr>
              <a:t>خصائص </a:t>
            </a:r>
            <a:r>
              <a:rPr lang="ar-AE" sz="3300" b="1" dirty="0">
                <a:solidFill>
                  <a:srgbClr val="00B050"/>
                </a:solidFill>
                <a:ea typeface="Calibri"/>
                <a:cs typeface="Simplified Arabic"/>
              </a:rPr>
              <a:t>البنية الصخرية</a:t>
            </a:r>
            <a:endParaRPr lang="en-US" sz="3300" dirty="0">
              <a:solidFill>
                <a:srgbClr val="00B050"/>
              </a:solidFill>
              <a:ea typeface="Calibri"/>
              <a:cs typeface="Arial"/>
            </a:endParaRPr>
          </a:p>
          <a:p>
            <a:r>
              <a:rPr lang="ar-IQ" sz="4800" dirty="0" smtClean="0">
                <a:solidFill>
                  <a:srgbClr val="FF0000"/>
                </a:solidFill>
                <a:latin typeface="Simplified Arabic" pitchFamily="18" charset="-78"/>
                <a:cs typeface="Simplified Arabic" pitchFamily="18" charset="-78"/>
              </a:rPr>
              <a:t>المعادن</a:t>
            </a:r>
          </a:p>
          <a:p>
            <a:r>
              <a:rPr lang="en-US" b="1" dirty="0" smtClean="0">
                <a:solidFill>
                  <a:srgbClr val="00B050"/>
                </a:solidFill>
                <a:latin typeface="Simplified Arabic"/>
                <a:ea typeface="Calibri"/>
              </a:rPr>
              <a:t>Minerals</a:t>
            </a:r>
            <a:endParaRPr lang="ar-IQ" dirty="0" smtClean="0">
              <a:solidFill>
                <a:srgbClr val="00B050"/>
              </a:solidFill>
            </a:endParaRPr>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7013623" y="272078"/>
            <a:ext cx="1160780" cy="1508125"/>
          </a:xfrm>
          <a:prstGeom prst="rect">
            <a:avLst/>
          </a:prstGeom>
          <a:noFill/>
          <a:ln>
            <a:noFill/>
          </a:ln>
        </p:spPr>
      </p:pic>
      <p:pic>
        <p:nvPicPr>
          <p:cNvPr id="5" name="صورة 4"/>
          <p:cNvPicPr/>
          <p:nvPr/>
        </p:nvPicPr>
        <p:blipFill rotWithShape="1">
          <a:blip r:embed="rId3" cstate="print">
            <a:extLst>
              <a:ext uri="{28A0092B-C50C-407E-A947-70E740481C1C}">
                <a14:useLocalDpi xmlns:a14="http://schemas.microsoft.com/office/drawing/2010/main" val="0"/>
              </a:ext>
            </a:extLst>
          </a:blip>
          <a:srcRect l="7761" t="5234" r="7582" b="6880"/>
          <a:stretch/>
        </p:blipFill>
        <p:spPr bwMode="auto">
          <a:xfrm>
            <a:off x="971600" y="260648"/>
            <a:ext cx="1516380" cy="151955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9499160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196752"/>
            <a:ext cx="7560840" cy="4247317"/>
          </a:xfrm>
          <a:prstGeom prst="rect">
            <a:avLst/>
          </a:prstGeom>
        </p:spPr>
        <p:txBody>
          <a:bodyPr wrap="square">
            <a:spAutoFit/>
          </a:bodyPr>
          <a:lstStyle/>
          <a:p>
            <a:pPr>
              <a:lnSpc>
                <a:spcPct val="150000"/>
              </a:lnSpc>
            </a:pPr>
            <a:r>
              <a:rPr lang="ar-AE" sz="2000" dirty="0"/>
              <a:t>فعند تصلب الصهير نتيجة لعملية التبريد تتكون الصخور النارية، والتي تتعرض لعمليات تعرية تؤدي إلى تفتيتها ونقلها وترسيبها مكونة الرواسب التي سرعان ما تدفن تحت رواسب جديدة فتتصلب مكونة الصخور الرسوبية. هذه الصخور الرسوبية إذا تعرضت لحرارة أو ضغط فأنها تصبح صخوراً متحولة، أو ربما تتعرض لعمليات رفع ونشاط عمليات التعرية من جديد وبالتالي تكوين صخور رسوبية جديدة. الصخور المتحولة المتكونة إذا تعرضت لعملية الإذابة فأنها تكون الصهير الذي يتصلب مكوناً صخور نارية، أما إذا تعرضت إلى التعرية فأنها تكون صخور رسوبية. أن الصخور الرسوبية لا يمكن أن تصبح صخوراً نارية بصورة مباشرة وذلك لأنها تتعرض إلى الحرارة أولاً التي تجعلها صخوراً متحولة ومن ثم تصبح صهيراً يتصلب ليكون صخور نارية.</a:t>
            </a:r>
            <a:endParaRPr lang="ar-IQ" sz="2000" dirty="0"/>
          </a:p>
        </p:txBody>
      </p:sp>
    </p:spTree>
    <p:extLst>
      <p:ext uri="{BB962C8B-B14F-4D97-AF65-F5344CB8AC3E}">
        <p14:creationId xmlns:p14="http://schemas.microsoft.com/office/powerpoint/2010/main" val="344566622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C:\Users\Al majd\Documents\Untitled.png"/>
          <p:cNvPicPr/>
          <p:nvPr/>
        </p:nvPicPr>
        <p:blipFill rotWithShape="1">
          <a:blip r:embed="rId2">
            <a:extLst>
              <a:ext uri="{28A0092B-C50C-407E-A947-70E740481C1C}">
                <a14:useLocalDpi xmlns:a14="http://schemas.microsoft.com/office/drawing/2010/main" val="0"/>
              </a:ext>
            </a:extLst>
          </a:blip>
          <a:srcRect l="10839" t="2232" r="40396" b="65987"/>
          <a:stretch/>
        </p:blipFill>
        <p:spPr bwMode="auto">
          <a:xfrm>
            <a:off x="1362392" y="1371600"/>
            <a:ext cx="6419215" cy="41148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7073455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C:\Users\ياسر\Desktop\صورة للمعادن.jpg"/>
          <p:cNvPicPr/>
          <p:nvPr/>
        </p:nvPicPr>
        <p:blipFill>
          <a:blip r:embed="rId2">
            <a:extLst>
              <a:ext uri="{28A0092B-C50C-407E-A947-70E740481C1C}">
                <a14:useLocalDpi xmlns:a14="http://schemas.microsoft.com/office/drawing/2010/main" val="0"/>
              </a:ext>
            </a:extLst>
          </a:blip>
          <a:srcRect/>
          <a:stretch>
            <a:fillRect/>
          </a:stretch>
        </p:blipFill>
        <p:spPr bwMode="auto">
          <a:xfrm>
            <a:off x="1907703" y="3140968"/>
            <a:ext cx="4586605" cy="3498215"/>
          </a:xfrm>
          <a:prstGeom prst="rect">
            <a:avLst/>
          </a:prstGeom>
          <a:noFill/>
          <a:ln>
            <a:noFill/>
          </a:ln>
        </p:spPr>
      </p:pic>
      <p:sp>
        <p:nvSpPr>
          <p:cNvPr id="2" name="مستطيل 1"/>
          <p:cNvSpPr/>
          <p:nvPr/>
        </p:nvSpPr>
        <p:spPr>
          <a:xfrm>
            <a:off x="755576" y="558489"/>
            <a:ext cx="7488832" cy="2711512"/>
          </a:xfrm>
          <a:prstGeom prst="rect">
            <a:avLst/>
          </a:prstGeom>
        </p:spPr>
        <p:txBody>
          <a:bodyPr wrap="square">
            <a:spAutoFit/>
          </a:bodyPr>
          <a:lstStyle/>
          <a:p>
            <a:pPr algn="just">
              <a:lnSpc>
                <a:spcPct val="115000"/>
              </a:lnSpc>
              <a:tabLst>
                <a:tab pos="57150" algn="r"/>
              </a:tabLst>
            </a:pPr>
            <a:r>
              <a:rPr lang="ar-AE" sz="2400" b="1" dirty="0">
                <a:solidFill>
                  <a:srgbClr val="00B050"/>
                </a:solidFill>
                <a:ea typeface="Calibri"/>
                <a:cs typeface="Simplified Arabic"/>
              </a:rPr>
              <a:t>خصائص البنية الصخرية</a:t>
            </a:r>
            <a:endParaRPr lang="en-US" sz="2400" dirty="0">
              <a:solidFill>
                <a:srgbClr val="00B050"/>
              </a:solidFill>
              <a:ea typeface="Calibri"/>
              <a:cs typeface="Arial"/>
            </a:endParaRPr>
          </a:p>
          <a:p>
            <a:pPr algn="just">
              <a:lnSpc>
                <a:spcPct val="115000"/>
              </a:lnSpc>
              <a:tabLst>
                <a:tab pos="57150" algn="r"/>
              </a:tabLst>
            </a:pPr>
            <a:r>
              <a:rPr lang="ar-AE" sz="2400" b="1" dirty="0">
                <a:solidFill>
                  <a:srgbClr val="333333"/>
                </a:solidFill>
                <a:ea typeface="Calibri"/>
                <a:cs typeface="Simplified Arabic"/>
              </a:rPr>
              <a:t>اولا – ا</a:t>
            </a:r>
            <a:r>
              <a:rPr lang="ar-AE" sz="2400" b="1" dirty="0">
                <a:solidFill>
                  <a:srgbClr val="00B050"/>
                </a:solidFill>
                <a:ea typeface="Calibri"/>
                <a:cs typeface="Simplified Arabic"/>
              </a:rPr>
              <a:t>لمعادن</a:t>
            </a:r>
            <a:r>
              <a:rPr lang="ar-AE" sz="2400" b="1" dirty="0">
                <a:solidFill>
                  <a:srgbClr val="333333"/>
                </a:solidFill>
                <a:ea typeface="Calibri"/>
                <a:cs typeface="Simplified Arabic"/>
              </a:rPr>
              <a:t> </a:t>
            </a:r>
            <a:r>
              <a:rPr lang="en-US" sz="2400" b="1" dirty="0">
                <a:solidFill>
                  <a:srgbClr val="FF0000"/>
                </a:solidFill>
                <a:latin typeface="Simplified Arabic"/>
                <a:ea typeface="Calibri"/>
                <a:cs typeface="Arial"/>
              </a:rPr>
              <a:t>Minerals</a:t>
            </a:r>
            <a:r>
              <a:rPr lang="ar-AE" sz="2400" b="1" dirty="0" smtClean="0">
                <a:solidFill>
                  <a:srgbClr val="333333"/>
                </a:solidFill>
                <a:ea typeface="Calibri"/>
                <a:cs typeface="Simplified Arabic"/>
              </a:rPr>
              <a:t>:</a:t>
            </a:r>
            <a:endParaRPr lang="ar-IQ" sz="2400" b="1" dirty="0" smtClean="0">
              <a:solidFill>
                <a:srgbClr val="333333"/>
              </a:solidFill>
              <a:ea typeface="Calibri"/>
              <a:cs typeface="Simplified Arabic"/>
            </a:endParaRPr>
          </a:p>
          <a:p>
            <a:pPr algn="just">
              <a:lnSpc>
                <a:spcPct val="115000"/>
              </a:lnSpc>
              <a:tabLst>
                <a:tab pos="57150" algn="r"/>
              </a:tabLst>
            </a:pPr>
            <a:r>
              <a:rPr lang="ar-AE" sz="2000" dirty="0">
                <a:solidFill>
                  <a:srgbClr val="333333"/>
                </a:solidFill>
                <a:ea typeface="Calibri"/>
                <a:cs typeface="Simplified Arabic"/>
              </a:rPr>
              <a:t>يمكن تعريف المعدن بأنه عبارة عن مادة طبيعية ذات تركيب كيميائي مميز أو متغير في نطاق محدود وله تركيب بلوري داخلي ثابت ويظهر أحياناً على شكل بلورات ويوجد على شكل متبلور في أغلب الأحيان  يتكون طبيعيا من خلال عمليات جيولوجية.  ويلاحظ من التعريف السابق أن المعدن هو مادة توجد في الطبيعة وليس للإنسان أو الحيوان أو النبات دخل في تكوينها. </a:t>
            </a:r>
            <a:endParaRPr lang="en-US" sz="2000" dirty="0">
              <a:ea typeface="Calibri"/>
              <a:cs typeface="Arial"/>
            </a:endParaRPr>
          </a:p>
        </p:txBody>
      </p:sp>
    </p:spTree>
    <p:extLst>
      <p:ext uri="{BB962C8B-B14F-4D97-AF65-F5344CB8AC3E}">
        <p14:creationId xmlns:p14="http://schemas.microsoft.com/office/powerpoint/2010/main" val="9666103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27584" y="640545"/>
            <a:ext cx="8064896" cy="5593839"/>
          </a:xfrm>
          <a:prstGeom prst="rect">
            <a:avLst/>
          </a:prstGeom>
        </p:spPr>
        <p:txBody>
          <a:bodyPr wrap="square">
            <a:spAutoFit/>
          </a:bodyPr>
          <a:lstStyle/>
          <a:p>
            <a:pPr algn="just">
              <a:lnSpc>
                <a:spcPct val="150000"/>
              </a:lnSpc>
              <a:tabLst>
                <a:tab pos="57150" algn="r"/>
              </a:tabLst>
            </a:pPr>
            <a:r>
              <a:rPr lang="ar-AE" sz="2000" dirty="0">
                <a:solidFill>
                  <a:srgbClr val="333333"/>
                </a:solidFill>
                <a:latin typeface="Simplified Arabic" pitchFamily="18" charset="-78"/>
                <a:ea typeface="Calibri"/>
                <a:cs typeface="Simplified Arabic" pitchFamily="18" charset="-78"/>
              </a:rPr>
              <a:t>كما نلاحظ أن التركيب الكيميائي ليس كافياً لتحديد المعدن حيث أنه لا بد أن نعرف التركيب البلوري الذي يتحكم في كثير من الصفات الطبيعية للمعدن مثل الصلابة والمخدش والوزن النوعي واللون. وتوجد المادة الكيميائية على صورة معدن أو أكثر يختلف كل منهما تمام الإختلاف عن الآخر فمثلاً يوجد الكربون في الطبيعة على صورة معدن الألماس وهو أصلب المعادن المعروفة كما يوجد على صورة معدن الجرافيت وهو من أقل المعادن صلابة. وقد تمكن العلماء حتى الآن من وصف أكثر من ألفين معدن مختلف إلا أن جميع المعادن الشائعة التي تدخل في تركيب الصخور وكذلك المعادن الاقتصادية لا تتجاوز مئتي معدن فقط.</a:t>
            </a:r>
            <a:endParaRPr lang="en-US" sz="2000" dirty="0">
              <a:latin typeface="Simplified Arabic" pitchFamily="18" charset="-78"/>
              <a:ea typeface="Calibri"/>
              <a:cs typeface="Simplified Arabic" pitchFamily="18" charset="-78"/>
            </a:endParaRPr>
          </a:p>
          <a:p>
            <a:pPr algn="just">
              <a:lnSpc>
                <a:spcPct val="150000"/>
              </a:lnSpc>
              <a:tabLst>
                <a:tab pos="57150" algn="r"/>
              </a:tabLst>
            </a:pPr>
            <a:r>
              <a:rPr lang="ar-AE" sz="2000" b="1" dirty="0">
                <a:solidFill>
                  <a:srgbClr val="00B050"/>
                </a:solidFill>
                <a:latin typeface="Simplified Arabic" pitchFamily="18" charset="-78"/>
                <a:ea typeface="Calibri"/>
                <a:cs typeface="Simplified Arabic" pitchFamily="18" charset="-78"/>
              </a:rPr>
              <a:t>الخواص الطبيعية للمعادن:</a:t>
            </a:r>
            <a:endParaRPr lang="en-US" sz="2000" dirty="0">
              <a:solidFill>
                <a:srgbClr val="00B050"/>
              </a:solidFill>
              <a:latin typeface="Simplified Arabic" pitchFamily="18" charset="-78"/>
              <a:ea typeface="Calibri"/>
              <a:cs typeface="Simplified Arabic" pitchFamily="18" charset="-78"/>
            </a:endParaRPr>
          </a:p>
          <a:p>
            <a:pPr>
              <a:lnSpc>
                <a:spcPct val="150000"/>
              </a:lnSpc>
            </a:pPr>
            <a:r>
              <a:rPr lang="ar-AE" sz="2000" dirty="0">
                <a:solidFill>
                  <a:srgbClr val="333333"/>
                </a:solidFill>
                <a:latin typeface="Simplified Arabic" pitchFamily="18" charset="-78"/>
                <a:ea typeface="Calibri"/>
                <a:cs typeface="Simplified Arabic" pitchFamily="18" charset="-78"/>
              </a:rPr>
              <a:t>إن نوع الذرات وترتيبها الداخلي في أي معدن لا يحددان شكله البلوري فقط ولكنهما يحددان أيضاً خواصه الطبيعية والكيميائية والضوئية. ويمكن التعرف على المعادن اما بواسطة فحصها بالعين المجردة أو إختبارات طبيعية أو كيميائية أو ضوئية. وتعتبر الخواص الطبيعية مهمة جداً للتعرف على المعادن وتقسيمها إلى: </a:t>
            </a:r>
            <a:endParaRPr lang="ar-IQ"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2487640774"/>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11560" y="675169"/>
            <a:ext cx="7776864" cy="5017143"/>
          </a:xfrm>
          <a:prstGeom prst="rect">
            <a:avLst/>
          </a:prstGeom>
        </p:spPr>
        <p:txBody>
          <a:bodyPr wrap="square">
            <a:spAutoFit/>
          </a:bodyPr>
          <a:lstStyle/>
          <a:p>
            <a:pPr marL="342900" lvl="0" indent="-342900" algn="just">
              <a:lnSpc>
                <a:spcPct val="150000"/>
              </a:lnSpc>
              <a:buFont typeface="+mj-lt"/>
              <a:buAutoNum type="arabicPeriod"/>
              <a:tabLst>
                <a:tab pos="57150" algn="r"/>
              </a:tabLst>
            </a:pPr>
            <a:r>
              <a:rPr lang="ar-AE" sz="2000" dirty="0">
                <a:solidFill>
                  <a:srgbClr val="333333"/>
                </a:solidFill>
                <a:ea typeface="Calibri"/>
                <a:cs typeface="Simplified Arabic"/>
              </a:rPr>
              <a:t>الخواص البصرية:</a:t>
            </a:r>
            <a:r>
              <a:rPr lang="ru-RU" sz="2000" dirty="0">
                <a:solidFill>
                  <a:srgbClr val="333333"/>
                </a:solidFill>
                <a:latin typeface="Simplified Arabic"/>
                <a:ea typeface="Calibri"/>
                <a:cs typeface="Arial"/>
              </a:rPr>
              <a:t>  </a:t>
            </a:r>
            <a:r>
              <a:rPr lang="ar-AE" sz="2000" dirty="0">
                <a:solidFill>
                  <a:srgbClr val="333333"/>
                </a:solidFill>
                <a:ea typeface="Calibri"/>
                <a:cs typeface="Simplified Arabic"/>
              </a:rPr>
              <a:t>وهي مجموعة من الخواص التي تعتمد على الضوء مثل اللون والمخدش والشفافية والبريق .</a:t>
            </a:r>
            <a:endParaRPr lang="en-US" sz="2000" dirty="0">
              <a:ea typeface="Calibri"/>
              <a:cs typeface="Arial"/>
            </a:endParaRPr>
          </a:p>
          <a:p>
            <a:pPr marL="342900" lvl="0" indent="-342900" algn="just">
              <a:lnSpc>
                <a:spcPct val="150000"/>
              </a:lnSpc>
              <a:buFont typeface="+mj-lt"/>
              <a:buAutoNum type="arabicPeriod"/>
              <a:tabLst>
                <a:tab pos="57150" algn="r"/>
              </a:tabLst>
            </a:pPr>
            <a:r>
              <a:rPr lang="ar-AE" sz="2000" dirty="0">
                <a:solidFill>
                  <a:srgbClr val="333333"/>
                </a:solidFill>
                <a:ea typeface="Calibri"/>
                <a:cs typeface="Simplified Arabic"/>
              </a:rPr>
              <a:t>الخواص التماسكية</a:t>
            </a:r>
            <a:r>
              <a:rPr lang="ru-RU" sz="2000" dirty="0">
                <a:solidFill>
                  <a:srgbClr val="333333"/>
                </a:solidFill>
                <a:latin typeface="Simplified Arabic"/>
                <a:ea typeface="Calibri"/>
                <a:cs typeface="Arial"/>
              </a:rPr>
              <a:t>:</a:t>
            </a:r>
            <a:r>
              <a:rPr lang="ar-AE" sz="2000" dirty="0">
                <a:solidFill>
                  <a:srgbClr val="333333"/>
                </a:solidFill>
                <a:ea typeface="Calibri"/>
                <a:cs typeface="Simplified Arabic"/>
              </a:rPr>
              <a:t> وهي مجموعة من الخواص التي تتوقف على مقدار تماسك المعدن مثل الصلابة والانفصام والانفصال والمكسر وكذلك قابلية المعدن للسحب والطرق والتشكيل</a:t>
            </a:r>
            <a:r>
              <a:rPr lang="ru-RU" sz="2000" dirty="0">
                <a:solidFill>
                  <a:srgbClr val="333333"/>
                </a:solidFill>
                <a:latin typeface="Simplified Arabic"/>
                <a:ea typeface="Calibri"/>
                <a:cs typeface="Arial"/>
              </a:rPr>
              <a:t>.</a:t>
            </a:r>
            <a:endParaRPr lang="en-US" sz="2000" dirty="0">
              <a:ea typeface="Calibri"/>
              <a:cs typeface="Arial"/>
            </a:endParaRPr>
          </a:p>
          <a:p>
            <a:pPr marL="342900" lvl="0" indent="-342900" algn="just">
              <a:lnSpc>
                <a:spcPct val="150000"/>
              </a:lnSpc>
              <a:buFont typeface="+mj-lt"/>
              <a:buAutoNum type="arabicPeriod"/>
              <a:tabLst>
                <a:tab pos="57150" algn="r"/>
              </a:tabLst>
            </a:pPr>
            <a:r>
              <a:rPr lang="ar-AE" sz="2000" dirty="0">
                <a:solidFill>
                  <a:srgbClr val="333333"/>
                </a:solidFill>
                <a:ea typeface="Calibri"/>
                <a:cs typeface="Simplified Arabic"/>
              </a:rPr>
              <a:t>الوزن النوعي:</a:t>
            </a:r>
            <a:r>
              <a:rPr lang="ru-RU" sz="2000" dirty="0">
                <a:solidFill>
                  <a:srgbClr val="333333"/>
                </a:solidFill>
                <a:latin typeface="Simplified Arabic"/>
                <a:ea typeface="Calibri"/>
                <a:cs typeface="Arial"/>
              </a:rPr>
              <a:t>  </a:t>
            </a:r>
            <a:r>
              <a:rPr lang="ar-AE" sz="2000" dirty="0">
                <a:solidFill>
                  <a:srgbClr val="333333"/>
                </a:solidFill>
                <a:ea typeface="Calibri"/>
                <a:cs typeface="Simplified Arabic"/>
              </a:rPr>
              <a:t>وتتوقف هذه الخاصية على كيفية رص وترابط جزيئات وذرات المعدن</a:t>
            </a:r>
            <a:r>
              <a:rPr lang="ru-RU" sz="2000" dirty="0">
                <a:solidFill>
                  <a:srgbClr val="333333"/>
                </a:solidFill>
                <a:latin typeface="Simplified Arabic"/>
                <a:ea typeface="Calibri"/>
                <a:cs typeface="Arial"/>
              </a:rPr>
              <a:t>.</a:t>
            </a:r>
            <a:endParaRPr lang="en-US" sz="2000" dirty="0">
              <a:ea typeface="Calibri"/>
              <a:cs typeface="Arial"/>
            </a:endParaRPr>
          </a:p>
          <a:p>
            <a:pPr marL="342900" lvl="0" indent="-342900" algn="just">
              <a:lnSpc>
                <a:spcPct val="150000"/>
              </a:lnSpc>
              <a:buFont typeface="+mj-lt"/>
              <a:buAutoNum type="arabicPeriod"/>
              <a:tabLst>
                <a:tab pos="57150" algn="r"/>
              </a:tabLst>
            </a:pPr>
            <a:r>
              <a:rPr lang="ar-AE" sz="2000" dirty="0">
                <a:solidFill>
                  <a:srgbClr val="333333"/>
                </a:solidFill>
                <a:ea typeface="Calibri"/>
                <a:cs typeface="Simplified Arabic"/>
              </a:rPr>
              <a:t>الخواص الحسية: وهي مجموعة من الخواص التي تعتمد على الحواس مثل الطعم والملمس والرائحة</a:t>
            </a:r>
            <a:r>
              <a:rPr lang="ru-RU" sz="2000" dirty="0">
                <a:solidFill>
                  <a:srgbClr val="333333"/>
                </a:solidFill>
                <a:latin typeface="Simplified Arabic"/>
                <a:ea typeface="Calibri"/>
                <a:cs typeface="Arial"/>
              </a:rPr>
              <a:t>.</a:t>
            </a:r>
            <a:endParaRPr lang="en-US" sz="2000" dirty="0">
              <a:ea typeface="Calibri"/>
              <a:cs typeface="Arial"/>
            </a:endParaRPr>
          </a:p>
          <a:p>
            <a:pPr marL="342900" lvl="0" indent="-342900" algn="just">
              <a:lnSpc>
                <a:spcPct val="150000"/>
              </a:lnSpc>
              <a:buFont typeface="+mj-lt"/>
              <a:buAutoNum type="arabicPeriod"/>
              <a:tabLst>
                <a:tab pos="57150" algn="r"/>
              </a:tabLst>
            </a:pPr>
            <a:r>
              <a:rPr lang="ar-AE" sz="2000" dirty="0">
                <a:solidFill>
                  <a:srgbClr val="333333"/>
                </a:solidFill>
                <a:ea typeface="Calibri"/>
                <a:cs typeface="Simplified Arabic"/>
              </a:rPr>
              <a:t>الخواص الحرارية:</a:t>
            </a:r>
            <a:r>
              <a:rPr lang="ru-RU" sz="2000" dirty="0">
                <a:solidFill>
                  <a:srgbClr val="333333"/>
                </a:solidFill>
                <a:latin typeface="Simplified Arabic"/>
                <a:ea typeface="Calibri"/>
                <a:cs typeface="Arial"/>
              </a:rPr>
              <a:t>  </a:t>
            </a:r>
            <a:r>
              <a:rPr lang="ar-AE" sz="2000" dirty="0">
                <a:solidFill>
                  <a:srgbClr val="333333"/>
                </a:solidFill>
                <a:ea typeface="Calibri"/>
                <a:cs typeface="Simplified Arabic"/>
              </a:rPr>
              <a:t>وهي الخواص  التي تعتمد على الحرارة مثل قابلية المعدن للانصهار</a:t>
            </a:r>
            <a:r>
              <a:rPr lang="ru-RU" sz="2000" dirty="0">
                <a:solidFill>
                  <a:srgbClr val="333333"/>
                </a:solidFill>
                <a:latin typeface="Simplified Arabic"/>
                <a:ea typeface="Calibri"/>
                <a:cs typeface="Arial"/>
              </a:rPr>
              <a:t>.</a:t>
            </a:r>
            <a:endParaRPr lang="en-US" sz="2000" dirty="0">
              <a:ea typeface="Calibri"/>
              <a:cs typeface="Arial"/>
            </a:endParaRPr>
          </a:p>
          <a:p>
            <a:pPr marL="342900" lvl="0" indent="-342900" algn="just">
              <a:lnSpc>
                <a:spcPct val="150000"/>
              </a:lnSpc>
              <a:buFont typeface="+mj-lt"/>
              <a:buAutoNum type="arabicPeriod"/>
              <a:tabLst>
                <a:tab pos="57150" algn="r"/>
              </a:tabLst>
            </a:pPr>
            <a:r>
              <a:rPr lang="ar-AE" sz="2000" dirty="0">
                <a:solidFill>
                  <a:srgbClr val="333333"/>
                </a:solidFill>
                <a:ea typeface="Calibri"/>
                <a:cs typeface="Simplified Arabic"/>
              </a:rPr>
              <a:t>الخواص التي تعتمد على المغناطيسية والكهربائية والنشاط الإشعاعي للمعدن</a:t>
            </a:r>
            <a:r>
              <a:rPr lang="ru-RU" sz="2000" dirty="0">
                <a:solidFill>
                  <a:srgbClr val="333333"/>
                </a:solidFill>
                <a:latin typeface="Simplified Arabic"/>
                <a:ea typeface="Calibri"/>
                <a:cs typeface="Arial"/>
              </a:rPr>
              <a:t>.</a:t>
            </a:r>
            <a:endParaRPr lang="en-US" sz="2000" dirty="0">
              <a:ea typeface="Calibri"/>
              <a:cs typeface="Arial"/>
            </a:endParaRPr>
          </a:p>
          <a:p>
            <a:pPr marL="342900" lvl="0" indent="-342900" algn="just">
              <a:lnSpc>
                <a:spcPct val="150000"/>
              </a:lnSpc>
              <a:buFont typeface="+mj-lt"/>
              <a:buAutoNum type="arabicPeriod"/>
              <a:tabLst>
                <a:tab pos="57150" algn="r"/>
              </a:tabLst>
            </a:pPr>
            <a:r>
              <a:rPr lang="ar-AE" sz="2000" dirty="0">
                <a:solidFill>
                  <a:srgbClr val="333333"/>
                </a:solidFill>
                <a:ea typeface="Calibri"/>
                <a:cs typeface="Simplified Arabic"/>
              </a:rPr>
              <a:t>الخواص التي تعتمد على الشكل البلوري للمعدن.</a:t>
            </a:r>
            <a:endParaRPr lang="en-US" sz="2000" dirty="0">
              <a:ea typeface="Calibri"/>
              <a:cs typeface="Arial"/>
            </a:endParaRPr>
          </a:p>
          <a:p>
            <a:pPr marL="457200" algn="just">
              <a:lnSpc>
                <a:spcPct val="115000"/>
              </a:lnSpc>
              <a:tabLst>
                <a:tab pos="57150" algn="r"/>
              </a:tabLst>
            </a:pPr>
            <a:r>
              <a:rPr lang="ru-RU" dirty="0">
                <a:solidFill>
                  <a:srgbClr val="333333"/>
                </a:solidFill>
                <a:latin typeface="Simplified Arabic"/>
                <a:ea typeface="Calibri"/>
                <a:cs typeface="Arial"/>
              </a:rPr>
              <a:t> </a:t>
            </a:r>
            <a:endParaRPr lang="en-US" sz="1400" dirty="0">
              <a:ea typeface="Calibri"/>
              <a:cs typeface="Arial"/>
            </a:endParaRPr>
          </a:p>
        </p:txBody>
      </p:sp>
    </p:spTree>
    <p:extLst>
      <p:ext uri="{BB962C8B-B14F-4D97-AF65-F5344CB8AC3E}">
        <p14:creationId xmlns:p14="http://schemas.microsoft.com/office/powerpoint/2010/main" val="54662430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92696"/>
            <a:ext cx="7992888" cy="5224507"/>
          </a:xfrm>
          <a:prstGeom prst="rect">
            <a:avLst/>
          </a:prstGeom>
        </p:spPr>
        <p:txBody>
          <a:bodyPr wrap="square">
            <a:spAutoFit/>
          </a:bodyPr>
          <a:lstStyle/>
          <a:p>
            <a:pPr algn="just">
              <a:lnSpc>
                <a:spcPct val="150000"/>
              </a:lnSpc>
              <a:tabLst>
                <a:tab pos="57150" algn="r"/>
              </a:tabLst>
            </a:pPr>
            <a:r>
              <a:rPr lang="ar-AE" sz="2400" b="1" dirty="0">
                <a:solidFill>
                  <a:srgbClr val="00B050"/>
                </a:solidFill>
                <a:ea typeface="Calibri"/>
                <a:cs typeface="Simplified Arabic"/>
              </a:rPr>
              <a:t>تصنيف المعادن:</a:t>
            </a:r>
            <a:endParaRPr lang="en-US" sz="2400" dirty="0">
              <a:solidFill>
                <a:srgbClr val="00B050"/>
              </a:solidFill>
              <a:ea typeface="Calibri"/>
              <a:cs typeface="Arial"/>
            </a:endParaRPr>
          </a:p>
          <a:p>
            <a:pPr algn="just">
              <a:lnSpc>
                <a:spcPct val="150000"/>
              </a:lnSpc>
              <a:tabLst>
                <a:tab pos="57150" algn="r"/>
              </a:tabLst>
            </a:pPr>
            <a:r>
              <a:rPr lang="ar-SA" sz="2000" dirty="0">
                <a:solidFill>
                  <a:srgbClr val="333333"/>
                </a:solidFill>
                <a:ea typeface="Calibri"/>
                <a:cs typeface="Simplified Arabic"/>
              </a:rPr>
              <a:t>تصنف المعادن إلى المجموعات التالية</a:t>
            </a:r>
            <a:r>
              <a:rPr lang="ru-RU" sz="2000" dirty="0">
                <a:solidFill>
                  <a:srgbClr val="333333"/>
                </a:solidFill>
                <a:latin typeface="Simplified Arabic"/>
                <a:ea typeface="Calibri"/>
                <a:cs typeface="Arial"/>
              </a:rPr>
              <a:t> :</a:t>
            </a:r>
            <a:endParaRPr lang="en-US" sz="2000" dirty="0">
              <a:ea typeface="Calibri"/>
              <a:cs typeface="Arial"/>
            </a:endParaRPr>
          </a:p>
          <a:p>
            <a:pPr algn="just">
              <a:lnSpc>
                <a:spcPct val="150000"/>
              </a:lnSpc>
              <a:tabLst>
                <a:tab pos="57150" algn="r"/>
              </a:tabLst>
            </a:pPr>
            <a:r>
              <a:rPr lang="ar-SA" sz="2000" dirty="0">
                <a:solidFill>
                  <a:srgbClr val="333333"/>
                </a:solidFill>
                <a:ea typeface="Calibri"/>
                <a:cs typeface="Simplified Arabic"/>
              </a:rPr>
              <a:t>1</a:t>
            </a:r>
            <a:r>
              <a:rPr lang="ar-SA" sz="2000" b="1" dirty="0">
                <a:solidFill>
                  <a:srgbClr val="333333"/>
                </a:solidFill>
                <a:ea typeface="Calibri"/>
                <a:cs typeface="Simplified Arabic"/>
              </a:rPr>
              <a:t>. </a:t>
            </a:r>
            <a:r>
              <a:rPr lang="ar-SA" sz="2000" b="1" dirty="0">
                <a:solidFill>
                  <a:srgbClr val="00B050"/>
                </a:solidFill>
                <a:ea typeface="Calibri"/>
                <a:cs typeface="Simplified Arabic"/>
              </a:rPr>
              <a:t>مجموعة المعادن العنصرية</a:t>
            </a:r>
            <a:r>
              <a:rPr lang="ru-RU" sz="2000" dirty="0">
                <a:solidFill>
                  <a:srgbClr val="00B050"/>
                </a:solidFill>
                <a:latin typeface="Simplified Arabic"/>
                <a:ea typeface="Calibri"/>
                <a:cs typeface="Arial"/>
              </a:rPr>
              <a:t> </a:t>
            </a:r>
            <a:r>
              <a:rPr lang="ru-RU" sz="2000" dirty="0">
                <a:solidFill>
                  <a:srgbClr val="333333"/>
                </a:solidFill>
                <a:latin typeface="Simplified Arabic"/>
                <a:ea typeface="Calibri"/>
                <a:cs typeface="Arial"/>
              </a:rPr>
              <a:t>:</a:t>
            </a:r>
            <a:r>
              <a:rPr lang="ar-SA" sz="2000" dirty="0">
                <a:solidFill>
                  <a:srgbClr val="333333"/>
                </a:solidFill>
                <a:ea typeface="Calibri"/>
                <a:cs typeface="Simplified Arabic"/>
              </a:rPr>
              <a:t>هي المعادن التي توجد كعناصر حرة غير متحدة مع أي عنصر آخر في الطبيعة ، وهي مؤلفة من عنصر كيميائي واحد ، وهذه الفئة نادرة برغم أهمية بعضها</a:t>
            </a:r>
            <a:r>
              <a:rPr lang="ru-RU" sz="2000" dirty="0">
                <a:solidFill>
                  <a:srgbClr val="333333"/>
                </a:solidFill>
                <a:latin typeface="Simplified Arabic"/>
                <a:ea typeface="Calibri"/>
                <a:cs typeface="Arial"/>
              </a:rPr>
              <a:t> .</a:t>
            </a:r>
            <a:r>
              <a:rPr lang="ar-SA" sz="2000" dirty="0">
                <a:solidFill>
                  <a:srgbClr val="333333"/>
                </a:solidFill>
                <a:ea typeface="Calibri"/>
                <a:cs typeface="Simplified Arabic"/>
              </a:rPr>
              <a:t>ومن أمثلة هذه المجموعة : الذهب</a:t>
            </a:r>
            <a:r>
              <a:rPr lang="ru-RU" sz="2000" dirty="0">
                <a:solidFill>
                  <a:srgbClr val="333333"/>
                </a:solidFill>
                <a:latin typeface="Simplified Arabic"/>
                <a:ea typeface="Calibri"/>
                <a:cs typeface="Arial"/>
              </a:rPr>
              <a:t> (Au) </a:t>
            </a:r>
            <a:r>
              <a:rPr lang="ar-SA" sz="2000" dirty="0">
                <a:solidFill>
                  <a:srgbClr val="333333"/>
                </a:solidFill>
                <a:ea typeface="Calibri"/>
                <a:cs typeface="Simplified Arabic"/>
              </a:rPr>
              <a:t>، والكبريت</a:t>
            </a:r>
            <a:r>
              <a:rPr lang="ru-RU" sz="2000" dirty="0">
                <a:solidFill>
                  <a:srgbClr val="333333"/>
                </a:solidFill>
                <a:latin typeface="Simplified Arabic"/>
                <a:ea typeface="Calibri"/>
                <a:cs typeface="Arial"/>
              </a:rPr>
              <a:t> (S) </a:t>
            </a:r>
            <a:r>
              <a:rPr lang="ar-SA" sz="2000" dirty="0">
                <a:solidFill>
                  <a:srgbClr val="333333"/>
                </a:solidFill>
                <a:ea typeface="Calibri"/>
                <a:cs typeface="Simplified Arabic"/>
              </a:rPr>
              <a:t>، والفضة</a:t>
            </a:r>
            <a:r>
              <a:rPr lang="ru-RU" sz="2000" dirty="0">
                <a:solidFill>
                  <a:srgbClr val="333333"/>
                </a:solidFill>
                <a:latin typeface="Simplified Arabic"/>
                <a:ea typeface="Calibri"/>
                <a:cs typeface="Arial"/>
              </a:rPr>
              <a:t> (Ag) </a:t>
            </a:r>
            <a:r>
              <a:rPr lang="ar-SA" sz="2000" dirty="0">
                <a:solidFill>
                  <a:srgbClr val="333333"/>
                </a:solidFill>
                <a:ea typeface="Calibri"/>
                <a:cs typeface="Simplified Arabic"/>
              </a:rPr>
              <a:t>، والنحاس</a:t>
            </a:r>
            <a:r>
              <a:rPr lang="ru-RU" sz="2000" dirty="0">
                <a:solidFill>
                  <a:srgbClr val="333333"/>
                </a:solidFill>
                <a:latin typeface="Simplified Arabic"/>
                <a:ea typeface="Calibri"/>
                <a:cs typeface="Arial"/>
              </a:rPr>
              <a:t> (Cu) </a:t>
            </a:r>
            <a:r>
              <a:rPr lang="ar-SA" sz="2000" dirty="0">
                <a:solidFill>
                  <a:srgbClr val="333333"/>
                </a:solidFill>
                <a:ea typeface="Calibri"/>
                <a:cs typeface="Simplified Arabic"/>
              </a:rPr>
              <a:t>، والكربون</a:t>
            </a:r>
            <a:r>
              <a:rPr lang="ru-RU" sz="2000" dirty="0">
                <a:solidFill>
                  <a:srgbClr val="333333"/>
                </a:solidFill>
                <a:latin typeface="Simplified Arabic"/>
                <a:ea typeface="Calibri"/>
                <a:cs typeface="Arial"/>
              </a:rPr>
              <a:t> (C) </a:t>
            </a:r>
            <a:r>
              <a:rPr lang="ar-SA" sz="2000" dirty="0">
                <a:solidFill>
                  <a:srgbClr val="333333"/>
                </a:solidFill>
                <a:ea typeface="Calibri"/>
                <a:cs typeface="Simplified Arabic"/>
              </a:rPr>
              <a:t>الذي يوجد على صورتين هما معدني الألماس والجرافيت</a:t>
            </a:r>
            <a:r>
              <a:rPr lang="ru-RU" sz="2000" dirty="0">
                <a:solidFill>
                  <a:srgbClr val="333333"/>
                </a:solidFill>
                <a:latin typeface="Simplified Arabic"/>
                <a:ea typeface="Calibri"/>
                <a:cs typeface="Arial"/>
              </a:rPr>
              <a:t> .</a:t>
            </a:r>
            <a:endParaRPr lang="en-US" sz="2000" dirty="0">
              <a:ea typeface="Calibri"/>
              <a:cs typeface="Arial"/>
            </a:endParaRPr>
          </a:p>
          <a:p>
            <a:pPr algn="just">
              <a:lnSpc>
                <a:spcPct val="150000"/>
              </a:lnSpc>
              <a:tabLst>
                <a:tab pos="57150" algn="r"/>
              </a:tabLst>
            </a:pPr>
            <a:r>
              <a:rPr lang="ar-SA" sz="2000" dirty="0">
                <a:solidFill>
                  <a:srgbClr val="333333"/>
                </a:solidFill>
                <a:ea typeface="Calibri"/>
                <a:cs typeface="Simplified Arabic"/>
              </a:rPr>
              <a:t>2</a:t>
            </a:r>
            <a:r>
              <a:rPr lang="ar-SA" sz="2000" b="1" dirty="0">
                <a:solidFill>
                  <a:srgbClr val="333333"/>
                </a:solidFill>
                <a:ea typeface="Calibri"/>
                <a:cs typeface="Simplified Arabic"/>
              </a:rPr>
              <a:t>. </a:t>
            </a:r>
            <a:r>
              <a:rPr lang="ar-SA" sz="2000" b="1" dirty="0">
                <a:solidFill>
                  <a:srgbClr val="00B050"/>
                </a:solidFill>
                <a:ea typeface="Calibri"/>
                <a:cs typeface="Simplified Arabic"/>
              </a:rPr>
              <a:t>مجموعة معادن الكبريتيدات</a:t>
            </a:r>
            <a:r>
              <a:rPr lang="ar-SA" sz="2000" dirty="0">
                <a:solidFill>
                  <a:srgbClr val="00B050"/>
                </a:solidFill>
                <a:ea typeface="Calibri"/>
                <a:cs typeface="Simplified Arabic"/>
              </a:rPr>
              <a:t> </a:t>
            </a:r>
            <a:r>
              <a:rPr lang="ru-RU" sz="2000" dirty="0">
                <a:solidFill>
                  <a:srgbClr val="333333"/>
                </a:solidFill>
                <a:latin typeface="Simplified Arabic"/>
                <a:ea typeface="Calibri"/>
                <a:cs typeface="Arial"/>
              </a:rPr>
              <a:t>:</a:t>
            </a:r>
            <a:r>
              <a:rPr lang="ar-SA" sz="2000" dirty="0">
                <a:solidFill>
                  <a:srgbClr val="333333"/>
                </a:solidFill>
                <a:ea typeface="Calibri"/>
                <a:cs typeface="Simplified Arabic"/>
              </a:rPr>
              <a:t>هي المعادن التي يتحد فيها عنصر الكبريت مع عناصر أخرى</a:t>
            </a:r>
            <a:r>
              <a:rPr lang="ru-RU" sz="2000" dirty="0">
                <a:solidFill>
                  <a:srgbClr val="333333"/>
                </a:solidFill>
                <a:latin typeface="Simplified Arabic"/>
                <a:ea typeface="Calibri"/>
                <a:cs typeface="Arial"/>
              </a:rPr>
              <a:t> .</a:t>
            </a:r>
            <a:endParaRPr lang="en-US" sz="2000" dirty="0">
              <a:ea typeface="Calibri"/>
              <a:cs typeface="Arial"/>
            </a:endParaRPr>
          </a:p>
          <a:p>
            <a:pPr algn="just">
              <a:lnSpc>
                <a:spcPct val="150000"/>
              </a:lnSpc>
              <a:tabLst>
                <a:tab pos="57150" algn="r"/>
              </a:tabLst>
            </a:pPr>
            <a:r>
              <a:rPr lang="ar-SA" sz="2000" dirty="0">
                <a:solidFill>
                  <a:srgbClr val="333333"/>
                </a:solidFill>
                <a:ea typeface="Calibri"/>
                <a:cs typeface="Simplified Arabic"/>
              </a:rPr>
              <a:t>ومن أمثلة هذه المجموعة : (البيرايت، كبريتيد الحديد، الكالينا، كبريتيد الرصاص).</a:t>
            </a:r>
            <a:endParaRPr lang="en-US" sz="2000" dirty="0">
              <a:ea typeface="Calibri"/>
              <a:cs typeface="Arial"/>
            </a:endParaRPr>
          </a:p>
          <a:p>
            <a:pPr algn="just">
              <a:lnSpc>
                <a:spcPct val="150000"/>
              </a:lnSpc>
              <a:tabLst>
                <a:tab pos="57150" algn="r"/>
              </a:tabLst>
            </a:pPr>
            <a:r>
              <a:rPr lang="ar-SA" sz="2000" dirty="0">
                <a:solidFill>
                  <a:srgbClr val="333333"/>
                </a:solidFill>
                <a:ea typeface="Calibri"/>
                <a:cs typeface="Simplified Arabic"/>
              </a:rPr>
              <a:t>3. </a:t>
            </a:r>
            <a:r>
              <a:rPr lang="ar-SA" sz="2000" b="1" dirty="0">
                <a:solidFill>
                  <a:srgbClr val="00B050"/>
                </a:solidFill>
                <a:ea typeface="Calibri"/>
                <a:cs typeface="Simplified Arabic"/>
              </a:rPr>
              <a:t>مجموعة معادن الهاليدات:</a:t>
            </a:r>
            <a:r>
              <a:rPr lang="ar-SA" sz="2000" dirty="0">
                <a:solidFill>
                  <a:srgbClr val="00B050"/>
                </a:solidFill>
                <a:ea typeface="Calibri"/>
                <a:cs typeface="Simplified Arabic"/>
              </a:rPr>
              <a:t> </a:t>
            </a:r>
            <a:r>
              <a:rPr lang="ar-SA" sz="2000" dirty="0">
                <a:solidFill>
                  <a:srgbClr val="333333"/>
                </a:solidFill>
                <a:ea typeface="Calibri"/>
                <a:cs typeface="Simplified Arabic"/>
              </a:rPr>
              <a:t>هي المعادن التي تتحد عناصرها مع عناصر مجموعة الهالوجين (الفلور أو الكلور أو البروم أو اليود)  ومن أمثلة هذه المجموعة : الملح الصخري، كلوريد الصوديوم، والفلورايت، فلوريد الكالسيوم</a:t>
            </a:r>
            <a:r>
              <a:rPr lang="ar-SA" sz="2000" dirty="0" smtClean="0">
                <a:solidFill>
                  <a:srgbClr val="333333"/>
                </a:solidFill>
                <a:ea typeface="Calibri"/>
                <a:cs typeface="Simplified Arabic"/>
              </a:rPr>
              <a:t>.</a:t>
            </a:r>
            <a:endParaRPr lang="en-US" sz="2000" dirty="0">
              <a:ea typeface="Calibri"/>
              <a:cs typeface="Arial"/>
            </a:endParaRPr>
          </a:p>
        </p:txBody>
      </p:sp>
    </p:spTree>
    <p:extLst>
      <p:ext uri="{BB962C8B-B14F-4D97-AF65-F5344CB8AC3E}">
        <p14:creationId xmlns:p14="http://schemas.microsoft.com/office/powerpoint/2010/main" val="181878090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11560" y="980728"/>
            <a:ext cx="7848872" cy="4208844"/>
          </a:xfrm>
          <a:prstGeom prst="rect">
            <a:avLst/>
          </a:prstGeom>
        </p:spPr>
        <p:txBody>
          <a:bodyPr wrap="square">
            <a:spAutoFit/>
          </a:bodyPr>
          <a:lstStyle/>
          <a:p>
            <a:pPr lvl="0" algn="just">
              <a:lnSpc>
                <a:spcPct val="150000"/>
              </a:lnSpc>
              <a:tabLst>
                <a:tab pos="57150" algn="r"/>
              </a:tabLst>
            </a:pPr>
            <a:r>
              <a:rPr lang="ar-SA" dirty="0">
                <a:solidFill>
                  <a:srgbClr val="333333"/>
                </a:solidFill>
                <a:ea typeface="Calibri"/>
                <a:cs typeface="Simplified Arabic"/>
              </a:rPr>
              <a:t>4</a:t>
            </a:r>
            <a:r>
              <a:rPr lang="ar-SA" sz="2000" dirty="0">
                <a:solidFill>
                  <a:srgbClr val="333333"/>
                </a:solidFill>
                <a:ea typeface="Calibri"/>
                <a:cs typeface="Simplified Arabic"/>
              </a:rPr>
              <a:t>. </a:t>
            </a:r>
            <a:r>
              <a:rPr lang="ar-SA" sz="2000" b="1" dirty="0">
                <a:solidFill>
                  <a:srgbClr val="00B050"/>
                </a:solidFill>
                <a:ea typeface="Calibri"/>
                <a:cs typeface="Simplified Arabic"/>
              </a:rPr>
              <a:t>مجموعة معادن الأكاسيد والهيدروكسيدات</a:t>
            </a:r>
            <a:r>
              <a:rPr lang="ru-RU" sz="2000" dirty="0">
                <a:solidFill>
                  <a:srgbClr val="00B050"/>
                </a:solidFill>
                <a:latin typeface="Simplified Arabic"/>
                <a:ea typeface="Calibri"/>
                <a:cs typeface="Arial"/>
              </a:rPr>
              <a:t> </a:t>
            </a:r>
            <a:r>
              <a:rPr lang="ru-RU" sz="2000" dirty="0">
                <a:solidFill>
                  <a:srgbClr val="333333"/>
                </a:solidFill>
                <a:latin typeface="Simplified Arabic"/>
                <a:ea typeface="Calibri"/>
                <a:cs typeface="Arial"/>
              </a:rPr>
              <a:t>:</a:t>
            </a:r>
            <a:r>
              <a:rPr lang="ar-SA" sz="2000" dirty="0">
                <a:solidFill>
                  <a:srgbClr val="333333"/>
                </a:solidFill>
                <a:ea typeface="Calibri"/>
                <a:cs typeface="Simplified Arabic"/>
              </a:rPr>
              <a:t>الأكاسيد هي المعادن الناتجة عن اتحاد الأكسجين بالعناصر الأخرى ، ومن هذه المعادن : الهيماتايت، أكسيد الحديد، والكوروندوم، والماجنيتايت، والكرومايت.</a:t>
            </a:r>
            <a:endParaRPr lang="en-US" sz="2000" dirty="0">
              <a:solidFill>
                <a:prstClr val="black"/>
              </a:solidFill>
              <a:ea typeface="Calibri"/>
              <a:cs typeface="Arial"/>
            </a:endParaRPr>
          </a:p>
          <a:p>
            <a:pPr lvl="0" algn="just">
              <a:lnSpc>
                <a:spcPct val="150000"/>
              </a:lnSpc>
              <a:tabLst>
                <a:tab pos="57150" algn="r"/>
              </a:tabLst>
            </a:pPr>
            <a:r>
              <a:rPr lang="ar-SA" sz="2000" dirty="0">
                <a:solidFill>
                  <a:srgbClr val="333333"/>
                </a:solidFill>
                <a:ea typeface="Calibri"/>
                <a:cs typeface="Simplified Arabic"/>
              </a:rPr>
              <a:t>5</a:t>
            </a:r>
            <a:r>
              <a:rPr lang="ar-SA" sz="2000" b="1" dirty="0">
                <a:solidFill>
                  <a:srgbClr val="333333"/>
                </a:solidFill>
                <a:ea typeface="Calibri"/>
                <a:cs typeface="Simplified Arabic"/>
              </a:rPr>
              <a:t>. </a:t>
            </a:r>
            <a:r>
              <a:rPr lang="ar-SA" sz="2000" b="1" dirty="0">
                <a:solidFill>
                  <a:srgbClr val="00B050"/>
                </a:solidFill>
                <a:ea typeface="Calibri"/>
                <a:cs typeface="Simplified Arabic"/>
              </a:rPr>
              <a:t>مجموعة معادن الكربونات</a:t>
            </a:r>
            <a:r>
              <a:rPr lang="ru-RU" sz="2000" dirty="0">
                <a:solidFill>
                  <a:srgbClr val="00B050"/>
                </a:solidFill>
                <a:latin typeface="Simplified Arabic"/>
                <a:ea typeface="Calibri"/>
                <a:cs typeface="Arial"/>
              </a:rPr>
              <a:t>:</a:t>
            </a:r>
            <a:r>
              <a:rPr lang="ar-SA" sz="2000" dirty="0">
                <a:solidFill>
                  <a:srgbClr val="00B050"/>
                </a:solidFill>
                <a:ea typeface="Calibri"/>
                <a:cs typeface="Simplified Arabic"/>
              </a:rPr>
              <a:t> </a:t>
            </a:r>
            <a:r>
              <a:rPr lang="ar-SA" sz="2000" dirty="0">
                <a:solidFill>
                  <a:srgbClr val="333333"/>
                </a:solidFill>
                <a:ea typeface="Calibri"/>
                <a:cs typeface="Simplified Arabic"/>
              </a:rPr>
              <a:t>هي المعادن التي تتحد عناصرها مع شق الكربونات .ومن أمثلة هذه المجموعة : الكلسايت، كربونات الكالسيوم، والدولومايت، والملاكايت.</a:t>
            </a:r>
            <a:endParaRPr lang="en-US" sz="2000" dirty="0">
              <a:solidFill>
                <a:prstClr val="black"/>
              </a:solidFill>
              <a:ea typeface="Calibri"/>
              <a:cs typeface="Arial"/>
            </a:endParaRPr>
          </a:p>
          <a:p>
            <a:pPr lvl="0" algn="just">
              <a:lnSpc>
                <a:spcPct val="150000"/>
              </a:lnSpc>
              <a:tabLst>
                <a:tab pos="57150" algn="r"/>
              </a:tabLst>
            </a:pPr>
            <a:r>
              <a:rPr lang="ar-SA" sz="2000" dirty="0">
                <a:solidFill>
                  <a:srgbClr val="333333"/>
                </a:solidFill>
                <a:ea typeface="Calibri"/>
                <a:cs typeface="Simplified Arabic"/>
              </a:rPr>
              <a:t>6. </a:t>
            </a:r>
            <a:r>
              <a:rPr lang="ar-SA" sz="2000" b="1" dirty="0">
                <a:solidFill>
                  <a:srgbClr val="00B050"/>
                </a:solidFill>
                <a:ea typeface="Calibri"/>
                <a:cs typeface="Simplified Arabic"/>
              </a:rPr>
              <a:t>مجموعة معادن الفوسفات</a:t>
            </a:r>
            <a:r>
              <a:rPr lang="ar-SA" sz="2000" b="1" dirty="0">
                <a:solidFill>
                  <a:srgbClr val="333333"/>
                </a:solidFill>
                <a:ea typeface="Calibri"/>
                <a:cs typeface="Simplified Arabic"/>
              </a:rPr>
              <a:t>:</a:t>
            </a:r>
            <a:r>
              <a:rPr lang="ar-SA" sz="2000" dirty="0">
                <a:solidFill>
                  <a:srgbClr val="333333"/>
                </a:solidFill>
                <a:ea typeface="Calibri"/>
                <a:cs typeface="Simplified Arabic"/>
              </a:rPr>
              <a:t> هي المعادن التي تتحد عناصرها مع شق الفوسفات وأهم هذه المعادن : الأباتايت و الفيروز.</a:t>
            </a:r>
            <a:endParaRPr lang="en-US" sz="2000" dirty="0">
              <a:solidFill>
                <a:prstClr val="black"/>
              </a:solidFill>
              <a:ea typeface="Calibri"/>
              <a:cs typeface="Arial"/>
            </a:endParaRPr>
          </a:p>
          <a:p>
            <a:pPr lvl="0" algn="just">
              <a:lnSpc>
                <a:spcPct val="150000"/>
              </a:lnSpc>
              <a:tabLst>
                <a:tab pos="57150" algn="r"/>
              </a:tabLst>
            </a:pPr>
            <a:r>
              <a:rPr lang="ar-SA" sz="2000" dirty="0">
                <a:solidFill>
                  <a:srgbClr val="00B050"/>
                </a:solidFill>
                <a:ea typeface="Calibri"/>
                <a:cs typeface="Simplified Arabic"/>
              </a:rPr>
              <a:t>7.</a:t>
            </a:r>
            <a:r>
              <a:rPr lang="ar-SA" sz="2000" b="1" dirty="0">
                <a:solidFill>
                  <a:srgbClr val="00B050"/>
                </a:solidFill>
                <a:ea typeface="Calibri"/>
                <a:cs typeface="Simplified Arabic"/>
              </a:rPr>
              <a:t>مجموعة معادن الكبريتات</a:t>
            </a:r>
            <a:r>
              <a:rPr lang="ar-SA" sz="2000" dirty="0">
                <a:solidFill>
                  <a:srgbClr val="333333"/>
                </a:solidFill>
                <a:ea typeface="Calibri"/>
                <a:cs typeface="Simplified Arabic"/>
              </a:rPr>
              <a:t>: هي المعادن التي تتحد عناصرها مع شق الكبريتات. ومن أمثلة هذه المجموعة: الجبس ، كبريتات كالسيوم مائية، والأنهيدرايت، والبارايت ، كبريتات باريوم.</a:t>
            </a:r>
            <a:endParaRPr lang="en-US" sz="2000" dirty="0">
              <a:solidFill>
                <a:prstClr val="black"/>
              </a:solidFill>
              <a:ea typeface="Calibri"/>
              <a:cs typeface="Arial"/>
            </a:endParaRPr>
          </a:p>
        </p:txBody>
      </p:sp>
    </p:spTree>
    <p:extLst>
      <p:ext uri="{BB962C8B-B14F-4D97-AF65-F5344CB8AC3E}">
        <p14:creationId xmlns:p14="http://schemas.microsoft.com/office/powerpoint/2010/main" val="491810945"/>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980728"/>
            <a:ext cx="8280920" cy="5047536"/>
          </a:xfrm>
          <a:prstGeom prst="rect">
            <a:avLst/>
          </a:prstGeom>
        </p:spPr>
        <p:txBody>
          <a:bodyPr wrap="square">
            <a:spAutoFit/>
          </a:bodyPr>
          <a:lstStyle/>
          <a:p>
            <a:pPr algn="just">
              <a:lnSpc>
                <a:spcPct val="115000"/>
              </a:lnSpc>
              <a:tabLst>
                <a:tab pos="57150" algn="r"/>
              </a:tabLst>
            </a:pPr>
            <a:r>
              <a:rPr lang="ar-AE" sz="2000" b="1" dirty="0">
                <a:solidFill>
                  <a:srgbClr val="00B050"/>
                </a:solidFill>
                <a:ea typeface="Calibri"/>
                <a:cs typeface="Simplified Arabic"/>
              </a:rPr>
              <a:t>تصنيف المعادن:</a:t>
            </a:r>
            <a:endParaRPr lang="en-US" sz="2000" dirty="0">
              <a:solidFill>
                <a:srgbClr val="00B050"/>
              </a:solidFill>
              <a:ea typeface="Calibri"/>
              <a:cs typeface="Arial"/>
            </a:endParaRPr>
          </a:p>
          <a:p>
            <a:pPr algn="just">
              <a:lnSpc>
                <a:spcPct val="115000"/>
              </a:lnSpc>
              <a:tabLst>
                <a:tab pos="57150" algn="r"/>
              </a:tabLst>
            </a:pPr>
            <a:r>
              <a:rPr lang="ar-SA" sz="2000" dirty="0">
                <a:solidFill>
                  <a:srgbClr val="333333"/>
                </a:solidFill>
                <a:ea typeface="Calibri"/>
                <a:cs typeface="Simplified Arabic"/>
              </a:rPr>
              <a:t>تصنف المعادن إلى المجموعات التالية</a:t>
            </a:r>
            <a:r>
              <a:rPr lang="ru-RU" sz="2000" dirty="0">
                <a:solidFill>
                  <a:srgbClr val="333333"/>
                </a:solidFill>
                <a:latin typeface="Simplified Arabic"/>
                <a:ea typeface="Calibri"/>
                <a:cs typeface="Arial"/>
              </a:rPr>
              <a:t> :</a:t>
            </a:r>
            <a:endParaRPr lang="en-US" sz="2000" dirty="0">
              <a:ea typeface="Calibri"/>
              <a:cs typeface="Arial"/>
            </a:endParaRPr>
          </a:p>
          <a:p>
            <a:pPr algn="just">
              <a:lnSpc>
                <a:spcPct val="115000"/>
              </a:lnSpc>
              <a:tabLst>
                <a:tab pos="57150" algn="r"/>
              </a:tabLst>
            </a:pPr>
            <a:r>
              <a:rPr lang="ar-SA" sz="2000" dirty="0">
                <a:solidFill>
                  <a:srgbClr val="333333"/>
                </a:solidFill>
                <a:ea typeface="Calibri"/>
                <a:cs typeface="Simplified Arabic"/>
              </a:rPr>
              <a:t>1</a:t>
            </a:r>
            <a:r>
              <a:rPr lang="ar-SA" sz="2000" b="1" dirty="0">
                <a:solidFill>
                  <a:srgbClr val="333333"/>
                </a:solidFill>
                <a:ea typeface="Calibri"/>
                <a:cs typeface="Simplified Arabic"/>
              </a:rPr>
              <a:t>. </a:t>
            </a:r>
            <a:r>
              <a:rPr lang="ar-SA" sz="2000" b="1" dirty="0">
                <a:solidFill>
                  <a:srgbClr val="00B050"/>
                </a:solidFill>
                <a:ea typeface="Calibri"/>
                <a:cs typeface="Simplified Arabic"/>
              </a:rPr>
              <a:t>مجموعة المعادن العنصرية</a:t>
            </a:r>
            <a:r>
              <a:rPr lang="ru-RU" sz="2000" dirty="0">
                <a:solidFill>
                  <a:srgbClr val="00B050"/>
                </a:solidFill>
                <a:latin typeface="Simplified Arabic"/>
                <a:ea typeface="Calibri"/>
                <a:cs typeface="Arial"/>
              </a:rPr>
              <a:t> </a:t>
            </a:r>
            <a:r>
              <a:rPr lang="ru-RU" sz="2000" dirty="0">
                <a:solidFill>
                  <a:srgbClr val="333333"/>
                </a:solidFill>
                <a:latin typeface="Simplified Arabic"/>
                <a:ea typeface="Calibri"/>
                <a:cs typeface="Arial"/>
              </a:rPr>
              <a:t>:</a:t>
            </a:r>
            <a:r>
              <a:rPr lang="ar-SA" sz="2000" dirty="0">
                <a:solidFill>
                  <a:srgbClr val="333333"/>
                </a:solidFill>
                <a:ea typeface="Calibri"/>
                <a:cs typeface="Simplified Arabic"/>
              </a:rPr>
              <a:t>هي المعادن التي توجد كعناصر حرة غير متحدة مع أي عنصر آخر في الطبيعة ، وهي مؤلفة من عنصر كيميائي واحد ، وهذه الفئة نادرة برغم أهمية بعضها</a:t>
            </a:r>
            <a:r>
              <a:rPr lang="ru-RU" sz="2000" dirty="0">
                <a:solidFill>
                  <a:srgbClr val="333333"/>
                </a:solidFill>
                <a:latin typeface="Simplified Arabic"/>
                <a:ea typeface="Calibri"/>
                <a:cs typeface="Arial"/>
              </a:rPr>
              <a:t> .</a:t>
            </a:r>
            <a:r>
              <a:rPr lang="ar-SA" sz="2000" dirty="0">
                <a:solidFill>
                  <a:srgbClr val="333333"/>
                </a:solidFill>
                <a:ea typeface="Calibri"/>
                <a:cs typeface="Simplified Arabic"/>
              </a:rPr>
              <a:t>ومن أمثلة هذه المجموعة : الذهب</a:t>
            </a:r>
            <a:r>
              <a:rPr lang="ru-RU" sz="2000" dirty="0">
                <a:solidFill>
                  <a:srgbClr val="333333"/>
                </a:solidFill>
                <a:latin typeface="Simplified Arabic"/>
                <a:ea typeface="Calibri"/>
                <a:cs typeface="Arial"/>
              </a:rPr>
              <a:t> (Au) </a:t>
            </a:r>
            <a:r>
              <a:rPr lang="ar-SA" sz="2000" dirty="0">
                <a:solidFill>
                  <a:srgbClr val="333333"/>
                </a:solidFill>
                <a:ea typeface="Calibri"/>
                <a:cs typeface="Simplified Arabic"/>
              </a:rPr>
              <a:t>، والكبريت</a:t>
            </a:r>
            <a:r>
              <a:rPr lang="ru-RU" sz="2000" dirty="0">
                <a:solidFill>
                  <a:srgbClr val="333333"/>
                </a:solidFill>
                <a:latin typeface="Simplified Arabic"/>
                <a:ea typeface="Calibri"/>
                <a:cs typeface="Arial"/>
              </a:rPr>
              <a:t> (S) </a:t>
            </a:r>
            <a:r>
              <a:rPr lang="ar-SA" sz="2000" dirty="0">
                <a:solidFill>
                  <a:srgbClr val="333333"/>
                </a:solidFill>
                <a:ea typeface="Calibri"/>
                <a:cs typeface="Simplified Arabic"/>
              </a:rPr>
              <a:t>، والفضة</a:t>
            </a:r>
            <a:r>
              <a:rPr lang="ru-RU" sz="2000" dirty="0">
                <a:solidFill>
                  <a:srgbClr val="333333"/>
                </a:solidFill>
                <a:latin typeface="Simplified Arabic"/>
                <a:ea typeface="Calibri"/>
                <a:cs typeface="Arial"/>
              </a:rPr>
              <a:t> (Ag) </a:t>
            </a:r>
            <a:r>
              <a:rPr lang="ar-SA" sz="2000" dirty="0">
                <a:solidFill>
                  <a:srgbClr val="333333"/>
                </a:solidFill>
                <a:ea typeface="Calibri"/>
                <a:cs typeface="Simplified Arabic"/>
              </a:rPr>
              <a:t>، والنحاس</a:t>
            </a:r>
            <a:r>
              <a:rPr lang="ru-RU" sz="2000" dirty="0">
                <a:solidFill>
                  <a:srgbClr val="333333"/>
                </a:solidFill>
                <a:latin typeface="Simplified Arabic"/>
                <a:ea typeface="Calibri"/>
                <a:cs typeface="Arial"/>
              </a:rPr>
              <a:t> (Cu) </a:t>
            </a:r>
            <a:r>
              <a:rPr lang="ar-SA" sz="2000" dirty="0">
                <a:solidFill>
                  <a:srgbClr val="333333"/>
                </a:solidFill>
                <a:ea typeface="Calibri"/>
                <a:cs typeface="Simplified Arabic"/>
              </a:rPr>
              <a:t>، والكربون</a:t>
            </a:r>
            <a:r>
              <a:rPr lang="ru-RU" sz="2000" dirty="0">
                <a:solidFill>
                  <a:srgbClr val="333333"/>
                </a:solidFill>
                <a:latin typeface="Simplified Arabic"/>
                <a:ea typeface="Calibri"/>
                <a:cs typeface="Arial"/>
              </a:rPr>
              <a:t> (C) </a:t>
            </a:r>
            <a:r>
              <a:rPr lang="ar-SA" sz="2000" dirty="0">
                <a:solidFill>
                  <a:srgbClr val="333333"/>
                </a:solidFill>
                <a:ea typeface="Calibri"/>
                <a:cs typeface="Simplified Arabic"/>
              </a:rPr>
              <a:t>الذي يوجد على صورتين هما معدني الألماس والجرافيت</a:t>
            </a:r>
            <a:r>
              <a:rPr lang="ru-RU" sz="2000" dirty="0">
                <a:solidFill>
                  <a:srgbClr val="333333"/>
                </a:solidFill>
                <a:latin typeface="Simplified Arabic"/>
                <a:ea typeface="Calibri"/>
                <a:cs typeface="Arial"/>
              </a:rPr>
              <a:t> .</a:t>
            </a:r>
            <a:endParaRPr lang="en-US" sz="2000" dirty="0">
              <a:ea typeface="Calibri"/>
              <a:cs typeface="Arial"/>
            </a:endParaRPr>
          </a:p>
          <a:p>
            <a:pPr algn="just">
              <a:lnSpc>
                <a:spcPct val="115000"/>
              </a:lnSpc>
              <a:tabLst>
                <a:tab pos="57150" algn="r"/>
              </a:tabLst>
            </a:pPr>
            <a:r>
              <a:rPr lang="ar-SA" sz="2000" dirty="0">
                <a:solidFill>
                  <a:srgbClr val="333333"/>
                </a:solidFill>
                <a:ea typeface="Calibri"/>
                <a:cs typeface="Simplified Arabic"/>
              </a:rPr>
              <a:t>2</a:t>
            </a:r>
            <a:r>
              <a:rPr lang="ar-SA" sz="2000" b="1" dirty="0">
                <a:solidFill>
                  <a:srgbClr val="333333"/>
                </a:solidFill>
                <a:ea typeface="Calibri"/>
                <a:cs typeface="Simplified Arabic"/>
              </a:rPr>
              <a:t>. </a:t>
            </a:r>
            <a:r>
              <a:rPr lang="ar-SA" sz="2000" b="1" dirty="0">
                <a:solidFill>
                  <a:srgbClr val="00B050"/>
                </a:solidFill>
                <a:ea typeface="Calibri"/>
                <a:cs typeface="Simplified Arabic"/>
              </a:rPr>
              <a:t>مجموعة معادن الكبريتيدات</a:t>
            </a:r>
            <a:r>
              <a:rPr lang="ar-SA" sz="2000" dirty="0">
                <a:solidFill>
                  <a:srgbClr val="00B050"/>
                </a:solidFill>
                <a:ea typeface="Calibri"/>
                <a:cs typeface="Simplified Arabic"/>
              </a:rPr>
              <a:t> </a:t>
            </a:r>
            <a:r>
              <a:rPr lang="ru-RU" sz="2000" dirty="0">
                <a:solidFill>
                  <a:srgbClr val="333333"/>
                </a:solidFill>
                <a:latin typeface="Simplified Arabic"/>
                <a:ea typeface="Calibri"/>
                <a:cs typeface="Arial"/>
              </a:rPr>
              <a:t>:</a:t>
            </a:r>
            <a:r>
              <a:rPr lang="ar-SA" sz="2000" dirty="0">
                <a:solidFill>
                  <a:srgbClr val="333333"/>
                </a:solidFill>
                <a:ea typeface="Calibri"/>
                <a:cs typeface="Simplified Arabic"/>
              </a:rPr>
              <a:t>هي المعادن التي يتحد فيها عنصر الكبريت مع عناصر أخرى</a:t>
            </a:r>
            <a:r>
              <a:rPr lang="ru-RU" sz="2000" dirty="0">
                <a:solidFill>
                  <a:srgbClr val="333333"/>
                </a:solidFill>
                <a:latin typeface="Simplified Arabic"/>
                <a:ea typeface="Calibri"/>
                <a:cs typeface="Arial"/>
              </a:rPr>
              <a:t> .</a:t>
            </a:r>
            <a:endParaRPr lang="en-US" sz="2000" dirty="0">
              <a:ea typeface="Calibri"/>
              <a:cs typeface="Arial"/>
            </a:endParaRPr>
          </a:p>
          <a:p>
            <a:pPr algn="just">
              <a:lnSpc>
                <a:spcPct val="115000"/>
              </a:lnSpc>
              <a:tabLst>
                <a:tab pos="57150" algn="r"/>
              </a:tabLst>
            </a:pPr>
            <a:r>
              <a:rPr lang="ar-SA" sz="2000" dirty="0">
                <a:solidFill>
                  <a:srgbClr val="333333"/>
                </a:solidFill>
                <a:ea typeface="Calibri"/>
                <a:cs typeface="Simplified Arabic"/>
              </a:rPr>
              <a:t>ومن أمثلة هذه المجموعة : (البيرايت، كبريتيد الحديد، الكالينا، كبريتيد الرصاص).</a:t>
            </a:r>
            <a:endParaRPr lang="en-US" sz="2000" dirty="0">
              <a:ea typeface="Calibri"/>
              <a:cs typeface="Arial"/>
            </a:endParaRPr>
          </a:p>
          <a:p>
            <a:pPr algn="just">
              <a:lnSpc>
                <a:spcPct val="115000"/>
              </a:lnSpc>
              <a:tabLst>
                <a:tab pos="57150" algn="r"/>
              </a:tabLst>
            </a:pPr>
            <a:r>
              <a:rPr lang="ar-SA" sz="2000" dirty="0">
                <a:solidFill>
                  <a:srgbClr val="333333"/>
                </a:solidFill>
                <a:ea typeface="Calibri"/>
                <a:cs typeface="Simplified Arabic"/>
              </a:rPr>
              <a:t>3. </a:t>
            </a:r>
            <a:r>
              <a:rPr lang="ar-SA" sz="2000" b="1" dirty="0">
                <a:solidFill>
                  <a:srgbClr val="00B050"/>
                </a:solidFill>
                <a:ea typeface="Calibri"/>
                <a:cs typeface="Simplified Arabic"/>
              </a:rPr>
              <a:t>مجموعة معادن الهاليدات</a:t>
            </a:r>
            <a:r>
              <a:rPr lang="ar-SA" sz="2000" b="1" dirty="0">
                <a:solidFill>
                  <a:srgbClr val="333333"/>
                </a:solidFill>
                <a:ea typeface="Calibri"/>
                <a:cs typeface="Simplified Arabic"/>
              </a:rPr>
              <a:t>:</a:t>
            </a:r>
            <a:r>
              <a:rPr lang="ar-SA" sz="2000" dirty="0">
                <a:solidFill>
                  <a:srgbClr val="333333"/>
                </a:solidFill>
                <a:ea typeface="Calibri"/>
                <a:cs typeface="Simplified Arabic"/>
              </a:rPr>
              <a:t> هي المعادن التي تتحد عناصرها مع عناصر مجموعة الهالوجين (الفلور أو الكلور أو البروم أو اليود)  ومن أمثلة هذه المجموعة : الملح الصخري، كلوريد الصوديوم، والفلورايت، فلوريد الكالسيوم.</a:t>
            </a:r>
            <a:endParaRPr lang="en-US" sz="2000" dirty="0">
              <a:ea typeface="Calibri"/>
              <a:cs typeface="Arial"/>
            </a:endParaRPr>
          </a:p>
          <a:p>
            <a:pPr algn="just">
              <a:lnSpc>
                <a:spcPct val="115000"/>
              </a:lnSpc>
              <a:tabLst>
                <a:tab pos="57150" algn="r"/>
              </a:tabLst>
            </a:pPr>
            <a:r>
              <a:rPr lang="ar-SA" sz="2000" dirty="0">
                <a:solidFill>
                  <a:srgbClr val="333333"/>
                </a:solidFill>
                <a:ea typeface="Calibri"/>
                <a:cs typeface="Simplified Arabic"/>
              </a:rPr>
              <a:t>4. </a:t>
            </a:r>
            <a:r>
              <a:rPr lang="ar-SA" sz="2000" b="1" dirty="0">
                <a:solidFill>
                  <a:srgbClr val="00B050"/>
                </a:solidFill>
                <a:ea typeface="Calibri"/>
                <a:cs typeface="Simplified Arabic"/>
              </a:rPr>
              <a:t>مجموعة معادن الأكاسيد والهيدروكسيدات</a:t>
            </a:r>
            <a:r>
              <a:rPr lang="ru-RU" sz="2000" dirty="0">
                <a:solidFill>
                  <a:srgbClr val="00B050"/>
                </a:solidFill>
                <a:latin typeface="Simplified Arabic"/>
                <a:ea typeface="Calibri"/>
                <a:cs typeface="Arial"/>
              </a:rPr>
              <a:t> </a:t>
            </a:r>
            <a:r>
              <a:rPr lang="ru-RU" sz="2000" dirty="0">
                <a:solidFill>
                  <a:srgbClr val="333333"/>
                </a:solidFill>
                <a:latin typeface="Simplified Arabic"/>
                <a:ea typeface="Calibri"/>
                <a:cs typeface="Arial"/>
              </a:rPr>
              <a:t>:</a:t>
            </a:r>
            <a:r>
              <a:rPr lang="ar-SA" sz="2000" dirty="0">
                <a:solidFill>
                  <a:srgbClr val="333333"/>
                </a:solidFill>
                <a:ea typeface="Calibri"/>
                <a:cs typeface="Simplified Arabic"/>
              </a:rPr>
              <a:t>الأكاسيد هي المعادن الناتجة عن اتحاد الأكسجين بالعناصر الأخرى ، ومن هذه المعادن : الهيماتايت، أكسيد الحديد، والكوروندوم، والماجنيتايت، والكرومايت.</a:t>
            </a:r>
            <a:endParaRPr lang="en-US" sz="2000" dirty="0">
              <a:ea typeface="Calibri"/>
              <a:cs typeface="Arial"/>
            </a:endParaRPr>
          </a:p>
        </p:txBody>
      </p:sp>
    </p:spTree>
    <p:extLst>
      <p:ext uri="{BB962C8B-B14F-4D97-AF65-F5344CB8AC3E}">
        <p14:creationId xmlns:p14="http://schemas.microsoft.com/office/powerpoint/2010/main" val="247775210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1097593"/>
            <a:ext cx="6840760" cy="4212692"/>
          </a:xfrm>
          <a:prstGeom prst="rect">
            <a:avLst/>
          </a:prstGeom>
        </p:spPr>
        <p:txBody>
          <a:bodyPr wrap="square">
            <a:spAutoFit/>
          </a:bodyPr>
          <a:lstStyle/>
          <a:p>
            <a:pPr algn="just">
              <a:lnSpc>
                <a:spcPct val="150000"/>
              </a:lnSpc>
              <a:tabLst>
                <a:tab pos="57150" algn="r"/>
              </a:tabLst>
            </a:pPr>
            <a:r>
              <a:rPr lang="ar-IQ" b="1" dirty="0" smtClean="0">
                <a:solidFill>
                  <a:srgbClr val="333333"/>
                </a:solidFill>
                <a:ea typeface="Calibri"/>
                <a:cs typeface="Simplified Arabic"/>
              </a:rPr>
              <a:t>5.</a:t>
            </a:r>
            <a:r>
              <a:rPr lang="ar-SA" b="1" dirty="0" smtClean="0">
                <a:solidFill>
                  <a:srgbClr val="00B050"/>
                </a:solidFill>
                <a:ea typeface="Calibri"/>
                <a:cs typeface="Simplified Arabic"/>
              </a:rPr>
              <a:t> </a:t>
            </a:r>
            <a:r>
              <a:rPr lang="ar-SA" b="1" dirty="0">
                <a:solidFill>
                  <a:srgbClr val="00B050"/>
                </a:solidFill>
                <a:ea typeface="Calibri"/>
                <a:cs typeface="Simplified Arabic"/>
              </a:rPr>
              <a:t>مجموعة معادن الكربونات</a:t>
            </a:r>
            <a:r>
              <a:rPr lang="ru-RU" dirty="0">
                <a:solidFill>
                  <a:srgbClr val="333333"/>
                </a:solidFill>
                <a:latin typeface="Simplified Arabic"/>
                <a:ea typeface="Calibri"/>
                <a:cs typeface="Arial"/>
              </a:rPr>
              <a:t>:</a:t>
            </a:r>
            <a:r>
              <a:rPr lang="ar-SA" dirty="0">
                <a:solidFill>
                  <a:srgbClr val="333333"/>
                </a:solidFill>
                <a:ea typeface="Calibri"/>
                <a:cs typeface="Simplified Arabic"/>
              </a:rPr>
              <a:t> هي المعادن التي تتحد عناصرها مع شق الكربونات .ومن أمثلة هذه المجموعة : الكلسايت، كربونات الكالسيوم، والدولومايت، والملاكايت.</a:t>
            </a:r>
            <a:endParaRPr lang="en-US" dirty="0">
              <a:ea typeface="Calibri"/>
              <a:cs typeface="Arial"/>
            </a:endParaRPr>
          </a:p>
          <a:p>
            <a:pPr algn="just">
              <a:lnSpc>
                <a:spcPct val="150000"/>
              </a:lnSpc>
              <a:tabLst>
                <a:tab pos="57150" algn="r"/>
              </a:tabLst>
            </a:pPr>
            <a:r>
              <a:rPr lang="ar-SA" dirty="0">
                <a:solidFill>
                  <a:srgbClr val="333333"/>
                </a:solidFill>
                <a:ea typeface="Calibri"/>
                <a:cs typeface="Simplified Arabic"/>
              </a:rPr>
              <a:t>6. </a:t>
            </a:r>
            <a:r>
              <a:rPr lang="ar-SA" b="1" dirty="0">
                <a:solidFill>
                  <a:srgbClr val="00B050"/>
                </a:solidFill>
                <a:ea typeface="Calibri"/>
                <a:cs typeface="Simplified Arabic"/>
              </a:rPr>
              <a:t>مجموعة معادن الفوسفات:</a:t>
            </a:r>
            <a:r>
              <a:rPr lang="ar-SA" dirty="0">
                <a:solidFill>
                  <a:srgbClr val="00B050"/>
                </a:solidFill>
                <a:ea typeface="Calibri"/>
                <a:cs typeface="Simplified Arabic"/>
              </a:rPr>
              <a:t> </a:t>
            </a:r>
            <a:r>
              <a:rPr lang="ar-SA" dirty="0">
                <a:solidFill>
                  <a:srgbClr val="333333"/>
                </a:solidFill>
                <a:ea typeface="Calibri"/>
                <a:cs typeface="Simplified Arabic"/>
              </a:rPr>
              <a:t>هي المعادن التي تتحد عناصرها مع شق الفوسفات وأهم هذه المعادن : الأباتايت و الفيروز.</a:t>
            </a:r>
            <a:endParaRPr lang="en-US" dirty="0">
              <a:ea typeface="Calibri"/>
              <a:cs typeface="Arial"/>
            </a:endParaRPr>
          </a:p>
          <a:p>
            <a:pPr algn="just">
              <a:lnSpc>
                <a:spcPct val="150000"/>
              </a:lnSpc>
              <a:tabLst>
                <a:tab pos="57150" algn="r"/>
              </a:tabLst>
            </a:pPr>
            <a:r>
              <a:rPr lang="ar-SA" dirty="0">
                <a:solidFill>
                  <a:srgbClr val="00B050"/>
                </a:solidFill>
                <a:ea typeface="Calibri"/>
                <a:cs typeface="Simplified Arabic"/>
              </a:rPr>
              <a:t>7.</a:t>
            </a:r>
            <a:r>
              <a:rPr lang="ar-SA" b="1" dirty="0">
                <a:solidFill>
                  <a:srgbClr val="00B050"/>
                </a:solidFill>
                <a:ea typeface="Calibri"/>
                <a:cs typeface="Simplified Arabic"/>
              </a:rPr>
              <a:t>مجموعة معادن الكبريتات</a:t>
            </a:r>
            <a:r>
              <a:rPr lang="ar-SA" dirty="0">
                <a:solidFill>
                  <a:srgbClr val="333333"/>
                </a:solidFill>
                <a:ea typeface="Calibri"/>
                <a:cs typeface="Simplified Arabic"/>
              </a:rPr>
              <a:t>: هي المعادن التي تتحد عناصرها مع شق الكبريتات. ومن أمثلة هذه المجموعة: الجبس ، كبريتات كالسيوم مائية، والأنهيدرايت، والبارايت ، كبريتات باريوم.</a:t>
            </a:r>
            <a:endParaRPr lang="en-US" dirty="0">
              <a:ea typeface="Calibri"/>
              <a:cs typeface="Arial"/>
            </a:endParaRPr>
          </a:p>
          <a:p>
            <a:pPr>
              <a:lnSpc>
                <a:spcPct val="150000"/>
              </a:lnSpc>
            </a:pPr>
            <a:r>
              <a:rPr lang="ar-SA" dirty="0">
                <a:solidFill>
                  <a:srgbClr val="00B050"/>
                </a:solidFill>
                <a:ea typeface="Calibri"/>
                <a:cs typeface="Simplified Arabic"/>
              </a:rPr>
              <a:t>8.</a:t>
            </a:r>
            <a:r>
              <a:rPr lang="ar-SA" b="1" dirty="0">
                <a:solidFill>
                  <a:srgbClr val="00B050"/>
                </a:solidFill>
                <a:ea typeface="Calibri"/>
                <a:cs typeface="Simplified Arabic"/>
              </a:rPr>
              <a:t>مجموعة معادن السيليكات</a:t>
            </a:r>
            <a:r>
              <a:rPr lang="ar-SA" b="1" dirty="0">
                <a:solidFill>
                  <a:srgbClr val="333333"/>
                </a:solidFill>
                <a:ea typeface="Calibri"/>
                <a:cs typeface="Simplified Arabic"/>
              </a:rPr>
              <a:t>:</a:t>
            </a:r>
            <a:r>
              <a:rPr lang="ar-SA" dirty="0">
                <a:solidFill>
                  <a:srgbClr val="333333"/>
                </a:solidFill>
                <a:ea typeface="Calibri"/>
                <a:cs typeface="Simplified Arabic"/>
              </a:rPr>
              <a:t> تكون معادن هذه المجموعة أكثر من 99 % من وزن قشرة الأرض ووشاحها. والسيليكات أكثر مجموعات المعادن تنوعا وتعقيدا في التركيب . وتتألف معادنها من فلز واحد على الأقل بالإضافة إلى السيليكون والأكسجين</a:t>
            </a:r>
            <a:r>
              <a:rPr lang="ru-RU" dirty="0">
                <a:solidFill>
                  <a:srgbClr val="333333"/>
                </a:solidFill>
                <a:latin typeface="Simplified Arabic"/>
                <a:ea typeface="Calibri"/>
              </a:rPr>
              <a:t> .</a:t>
            </a:r>
            <a:r>
              <a:rPr lang="ar-SA" dirty="0">
                <a:solidFill>
                  <a:srgbClr val="333333"/>
                </a:solidFill>
                <a:ea typeface="Calibri"/>
                <a:cs typeface="Simplified Arabic"/>
              </a:rPr>
              <a:t>مثل معدن المايكا، الكوارتز.</a:t>
            </a:r>
            <a:endParaRPr lang="ar-IQ" dirty="0"/>
          </a:p>
        </p:txBody>
      </p:sp>
    </p:spTree>
    <p:extLst>
      <p:ext uri="{BB962C8B-B14F-4D97-AF65-F5344CB8AC3E}">
        <p14:creationId xmlns:p14="http://schemas.microsoft.com/office/powerpoint/2010/main" val="468208128"/>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15811" y="692696"/>
            <a:ext cx="8208912" cy="5909310"/>
          </a:xfrm>
          <a:prstGeom prst="rect">
            <a:avLst/>
          </a:prstGeom>
        </p:spPr>
        <p:txBody>
          <a:bodyPr wrap="square">
            <a:spAutoFit/>
          </a:bodyPr>
          <a:lstStyle/>
          <a:p>
            <a:pPr>
              <a:lnSpc>
                <a:spcPct val="150000"/>
              </a:lnSpc>
            </a:pPr>
            <a:r>
              <a:rPr lang="ar-SA" sz="2000" b="1" dirty="0">
                <a:solidFill>
                  <a:srgbClr val="00B050"/>
                </a:solidFill>
              </a:rPr>
              <a:t>الصخور</a:t>
            </a:r>
            <a:r>
              <a:rPr lang="ar-SA" sz="2000" b="1" dirty="0"/>
              <a:t> </a:t>
            </a:r>
            <a:r>
              <a:rPr lang="en-US" sz="2000" b="1" dirty="0">
                <a:solidFill>
                  <a:srgbClr val="FF0000"/>
                </a:solidFill>
              </a:rPr>
              <a:t>Rocks</a:t>
            </a:r>
            <a:r>
              <a:rPr lang="ar-AE" sz="2000" b="1" dirty="0"/>
              <a:t>:</a:t>
            </a:r>
            <a:endParaRPr lang="en-US" sz="2000" dirty="0"/>
          </a:p>
          <a:p>
            <a:pPr>
              <a:lnSpc>
                <a:spcPct val="150000"/>
              </a:lnSpc>
            </a:pPr>
            <a:r>
              <a:rPr lang="ar-SA" sz="2000" dirty="0"/>
              <a:t>    تعرف الصخور بأنّها تشكيلات تحتوي على عدّة معادن موجودة في الطبيعة، وهي جزء أساسي في تركيب القشرة الأرضيّة، وهناك عدّة أنواع للصخور، وكل منها تحتوي على خاصيّة تميّزها عن غيرها</a:t>
            </a:r>
            <a:r>
              <a:rPr lang="en-US" sz="2000" dirty="0"/>
              <a:t>.</a:t>
            </a:r>
          </a:p>
          <a:p>
            <a:pPr>
              <a:lnSpc>
                <a:spcPct val="150000"/>
              </a:lnSpc>
            </a:pPr>
            <a:r>
              <a:rPr lang="ar-AE" sz="2000" b="1" dirty="0">
                <a:solidFill>
                  <a:srgbClr val="00B050"/>
                </a:solidFill>
              </a:rPr>
              <a:t>دورة الصخور في الطبيعة </a:t>
            </a:r>
            <a:r>
              <a:rPr lang="ru-RU" sz="2000" b="1" dirty="0">
                <a:solidFill>
                  <a:srgbClr val="FF0000"/>
                </a:solidFill>
              </a:rPr>
              <a:t>Rock cycle</a:t>
            </a:r>
            <a:r>
              <a:rPr lang="ar-AE" sz="2000" b="1" dirty="0"/>
              <a:t>:</a:t>
            </a:r>
            <a:endParaRPr lang="en-US" sz="2000" dirty="0"/>
          </a:p>
          <a:p>
            <a:pPr>
              <a:lnSpc>
                <a:spcPct val="150000"/>
              </a:lnSpc>
            </a:pPr>
            <a:r>
              <a:rPr lang="ar-AE" sz="2000" dirty="0"/>
              <a:t>من الملاحظ أن الأرض هي جسم متغير باستمرار، فالجبال تتكون وتزول، والبحار تتقدم وتتراجع فوق سطوح القارات. كما أن العمليات الخارجية والداخلية للأرض توثر بصورة ثابتة على الكوكب، والصخور هي واحدة من هذه المواد الأرضية التي تتعرض دائماً للتغيير، فنحن لا نملك نموذجاً صخرياً واحداً لم يتعرض إلى التغيير منذ تكون الأرض، وأقدم صخرة معروفة يبلغ عمرها حوالي (3.8) بليون سنة. كما أن العديد من الصخور تتعرض إلى التغيير باستمرار، وهذا التغيير المستمر للصخور يؤدي إلى تنقلها من نوع إلى آخر، فبالمكان أن تصبح الصخور النارية صخوراً متحولة أو رسوبية وبالعكس، وعملية التنقل هذه في الصخور من نوع إلى آخر تعرف بدورة الصخور</a:t>
            </a:r>
            <a:r>
              <a:rPr lang="ru-RU" sz="2000" dirty="0"/>
              <a:t>.</a:t>
            </a:r>
            <a:endParaRPr lang="en-US" sz="2000" dirty="0"/>
          </a:p>
          <a:p>
            <a:endParaRPr lang="en-US" dirty="0"/>
          </a:p>
        </p:txBody>
      </p:sp>
    </p:spTree>
    <p:extLst>
      <p:ext uri="{BB962C8B-B14F-4D97-AF65-F5344CB8AC3E}">
        <p14:creationId xmlns:p14="http://schemas.microsoft.com/office/powerpoint/2010/main" val="349619073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TotalTime>
  <Words>1203</Words>
  <Application>Microsoft Office PowerPoint</Application>
  <PresentationFormat>عرض على الشاشة (3:4)‏</PresentationFormat>
  <Paragraphs>45</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وزارة التعليم العالي والبحث العلمي جامعة ديالى /كلية التربية للعلوم الانسانية  قسم الجغرافية المرحلىة الاولى/ الدراسة الصباحية /الشعب A+B+C الجيومورفولوجيا Geomorphology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ديالى /كلية التربية للعلوم الانسانية /قسم الجغرافية المرحلىة الاولى/ الدراسة الصباحية /الشعب A+B+C الجيولوجيا Geology</dc:title>
  <dc:creator>ياسر</dc:creator>
  <cp:lastModifiedBy>ياسر</cp:lastModifiedBy>
  <cp:revision>16</cp:revision>
  <dcterms:created xsi:type="dcterms:W3CDTF">2020-04-05T02:06:54Z</dcterms:created>
  <dcterms:modified xsi:type="dcterms:W3CDTF">2021-03-08T12:35:22Z</dcterms:modified>
</cp:coreProperties>
</file>